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7" r:id="rId2"/>
  </p:sldMasterIdLst>
  <p:notesMasterIdLst>
    <p:notesMasterId r:id="rId69"/>
  </p:notesMasterIdLst>
  <p:sldIdLst>
    <p:sldId id="423" r:id="rId3"/>
    <p:sldId id="421" r:id="rId4"/>
    <p:sldId id="422" r:id="rId5"/>
    <p:sldId id="340" r:id="rId6"/>
    <p:sldId id="341" r:id="rId7"/>
    <p:sldId id="342" r:id="rId8"/>
    <p:sldId id="343" r:id="rId9"/>
    <p:sldId id="267" r:id="rId10"/>
    <p:sldId id="345" r:id="rId11"/>
    <p:sldId id="346" r:id="rId12"/>
    <p:sldId id="347" r:id="rId13"/>
    <p:sldId id="350"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22" r:id="rId31"/>
    <p:sldId id="369" r:id="rId32"/>
    <p:sldId id="258" r:id="rId33"/>
    <p:sldId id="283" r:id="rId34"/>
    <p:sldId id="284" r:id="rId35"/>
    <p:sldId id="306" r:id="rId36"/>
    <p:sldId id="307" r:id="rId37"/>
    <p:sldId id="292" r:id="rId38"/>
    <p:sldId id="378" r:id="rId39"/>
    <p:sldId id="411" r:id="rId40"/>
    <p:sldId id="412" r:id="rId41"/>
    <p:sldId id="379" r:id="rId42"/>
    <p:sldId id="294" r:id="rId43"/>
    <p:sldId id="285" r:id="rId44"/>
    <p:sldId id="380" r:id="rId45"/>
    <p:sldId id="381" r:id="rId46"/>
    <p:sldId id="382" r:id="rId47"/>
    <p:sldId id="388" r:id="rId48"/>
    <p:sldId id="286" r:id="rId49"/>
    <p:sldId id="314" r:id="rId50"/>
    <p:sldId id="418" r:id="rId51"/>
    <p:sldId id="417" r:id="rId52"/>
    <p:sldId id="413" r:id="rId53"/>
    <p:sldId id="414" r:id="rId54"/>
    <p:sldId id="400" r:id="rId55"/>
    <p:sldId id="401" r:id="rId56"/>
    <p:sldId id="415" r:id="rId57"/>
    <p:sldId id="395" r:id="rId58"/>
    <p:sldId id="406" r:id="rId59"/>
    <p:sldId id="402" r:id="rId60"/>
    <p:sldId id="416" r:id="rId61"/>
    <p:sldId id="407" r:id="rId62"/>
    <p:sldId id="408" r:id="rId63"/>
    <p:sldId id="419" r:id="rId64"/>
    <p:sldId id="420" r:id="rId65"/>
    <p:sldId id="287" r:id="rId66"/>
    <p:sldId id="302" r:id="rId67"/>
    <p:sldId id="282" r:id="rId68"/>
  </p:sldIdLst>
  <p:sldSz cx="9144000" cy="5141913"/>
  <p:notesSz cx="6858000" cy="9144000"/>
  <p:embeddedFontLst>
    <p:embeddedFont>
      <p:font typeface="Calibri" panose="020F0502020204030204" pitchFamily="34" charset="0"/>
      <p:regular r:id="rId70"/>
      <p:bold r:id="rId71"/>
      <p:italic r:id="rId72"/>
      <p:boldItalic r:id="rId73"/>
    </p:embeddedFont>
    <p:embeddedFont>
      <p:font typeface="Georgia" panose="02040502050405020303" pitchFamily="18" charset="0"/>
      <p:regular r:id="rId74"/>
      <p:bold r:id="rId75"/>
      <p:italic r:id="rId76"/>
      <p:boldItalic r:id="rId77"/>
    </p:embeddedFont>
    <p:embeddedFont>
      <p:font typeface="Impact" panose="020B0806030902050204" pitchFamily="34" charset="0"/>
      <p:regular r:id="rId78"/>
    </p:embeddedFont>
    <p:embeddedFont>
      <p:font typeface="JetBrains Mono" panose="02000009000000000000" pitchFamily="49" charset="0"/>
      <p:regular r:id="rId79"/>
      <p:italic r:id="rId80"/>
    </p:embeddedFont>
    <p:embeddedFont>
      <p:font typeface="Open Sans" panose="020B0606030504020204" pitchFamily="34" charset="0"/>
      <p:regular r:id="rId81"/>
    </p:embeddedFont>
    <p:embeddedFont>
      <p:font typeface="等线" panose="02010600030101010101" pitchFamily="2" charset="-122"/>
      <p:regular r:id="rId82"/>
      <p:bold r:id="rId83"/>
    </p:embeddedFont>
    <p:embeddedFont>
      <p:font typeface="华文楷体" panose="02010600040101010101" pitchFamily="2" charset="-122"/>
      <p:regular r:id="rId84"/>
    </p:embeddedFont>
    <p:embeddedFont>
      <p:font typeface="华文隶书" panose="02010800040101010101" pitchFamily="2" charset="-122"/>
      <p:regular r:id="rId85"/>
    </p:embeddedFont>
    <p:embeddedFont>
      <p:font typeface="宋刻本字体" panose="02000000000000000000" pitchFamily="2" charset="-122"/>
      <p:regular r:id="rId86"/>
    </p:embeddedFont>
    <p:embeddedFont>
      <p:font typeface="微软雅黑" panose="020B0503020204020204" pitchFamily="34" charset="-122"/>
      <p:regular r:id="rId87"/>
      <p:bold r:id="rId88"/>
    </p:embeddedFont>
  </p:embeddedFontLst>
  <p:custDataLst>
    <p:tags r:id="rId8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6B7F"/>
    <a:srgbClr val="62768C"/>
    <a:srgbClr val="54667A"/>
    <a:srgbClr val="F0F1F3"/>
    <a:srgbClr val="37B0E8"/>
    <a:srgbClr val="354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5" autoAdjust="0"/>
    <p:restoredTop sz="96314" autoAdjust="0"/>
  </p:normalViewPr>
  <p:slideViewPr>
    <p:cSldViewPr showGuides="1">
      <p:cViewPr varScale="1">
        <p:scale>
          <a:sx n="115" d="100"/>
          <a:sy n="115" d="100"/>
        </p:scale>
        <p:origin x="485" y="8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tags" Target="tags/tag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851A6-0E57-4F08-8F18-4063E67D8C77}" type="datetimeFigureOut">
              <a:rPr lang="zh-CN" altLang="en-US" smtClean="0"/>
              <a:t>2022.6.22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B2117-38C4-4C7F-A953-332D93835715}" type="slidenum">
              <a:rPr lang="zh-CN" altLang="en-US" smtClean="0"/>
              <a:t>‹#›</a:t>
            </a:fld>
            <a:endParaRPr lang="zh-CN" altLang="en-US"/>
          </a:p>
        </p:txBody>
      </p:sp>
    </p:spTree>
    <p:extLst>
      <p:ext uri="{BB962C8B-B14F-4D97-AF65-F5344CB8AC3E}">
        <p14:creationId xmlns:p14="http://schemas.microsoft.com/office/powerpoint/2010/main" val="386760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0B2117-38C4-4C7F-A953-332D93835715}" type="slidenum">
              <a:rPr lang="zh-CN" altLang="en-US" smtClean="0"/>
              <a:t>4</a:t>
            </a:fld>
            <a:endParaRPr lang="zh-CN" altLang="en-US"/>
          </a:p>
        </p:txBody>
      </p:sp>
    </p:spTree>
    <p:extLst>
      <p:ext uri="{BB962C8B-B14F-4D97-AF65-F5344CB8AC3E}">
        <p14:creationId xmlns:p14="http://schemas.microsoft.com/office/powerpoint/2010/main" val="211475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8</a:t>
            </a:fld>
            <a:endParaRPr lang="zh-CN" altLang="en-US"/>
          </a:p>
        </p:txBody>
      </p:sp>
    </p:spTree>
    <p:extLst>
      <p:ext uri="{BB962C8B-B14F-4D97-AF65-F5344CB8AC3E}">
        <p14:creationId xmlns:p14="http://schemas.microsoft.com/office/powerpoint/2010/main" val="1388216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15</a:t>
            </a:fld>
            <a:endParaRPr lang="zh-CN" altLang="en-US"/>
          </a:p>
        </p:txBody>
      </p:sp>
    </p:spTree>
    <p:extLst>
      <p:ext uri="{BB962C8B-B14F-4D97-AF65-F5344CB8AC3E}">
        <p14:creationId xmlns:p14="http://schemas.microsoft.com/office/powerpoint/2010/main" val="214945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0B2117-38C4-4C7F-A953-332D93835715}" type="slidenum">
              <a:rPr lang="zh-CN" altLang="en-US" smtClean="0"/>
              <a:t>31</a:t>
            </a:fld>
            <a:endParaRPr lang="zh-CN" altLang="en-US"/>
          </a:p>
        </p:txBody>
      </p:sp>
    </p:spTree>
    <p:extLst>
      <p:ext uri="{BB962C8B-B14F-4D97-AF65-F5344CB8AC3E}">
        <p14:creationId xmlns:p14="http://schemas.microsoft.com/office/powerpoint/2010/main" val="211475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15"/>
            <a:ext cx="2057400" cy="438729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15"/>
            <a:ext cx="6019800" cy="438729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pPr/>
              <a:t>2022.6.22</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077789805"/>
      </p:ext>
    </p:extLst>
  </p:cSld>
  <p:clrMapOvr>
    <a:masterClrMapping/>
  </p:clrMapOvr>
  <p:transition>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186637"/>
      </p:ext>
    </p:extLst>
  </p:cSld>
  <p:clrMapOvr>
    <a:masterClrMapping/>
  </p:clrMapOvr>
  <p:transition>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1" y="0"/>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279525" y="568056"/>
            <a:ext cx="786447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1"/>
            <a:ext cx="395536" cy="5141913"/>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79062460"/>
      </p:ext>
    </p:extLst>
  </p:cSld>
  <p:clrMapOvr>
    <a:masterClrMapping/>
  </p:clrMapOvr>
  <p:transition>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19659446"/>
      </p:ext>
    </p:extLst>
  </p:cSld>
  <p:clrMapOvr>
    <a:masterClrMapping/>
  </p:clrMapOvr>
  <p:transition>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85745842"/>
      </p:ext>
    </p:extLst>
  </p:cSld>
  <p:clrMapOvr>
    <a:masterClrMapping/>
  </p:clrMapOvr>
  <p:transition>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TextBox 3"/>
          <p:cNvSpPr txBox="1"/>
          <p:nvPr userDrawn="1"/>
        </p:nvSpPr>
        <p:spPr>
          <a:xfrm>
            <a:off x="1907704" y="4900798"/>
            <a:ext cx="1224136"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3593156763"/>
      </p:ext>
    </p:extLst>
  </p:cSld>
  <p:clrMapOvr>
    <a:masterClrMapping/>
  </p:clrMapOvr>
  <p:transition>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51486173"/>
      </p:ext>
    </p:extLst>
  </p:cSld>
  <p:clrMapOvr>
    <a:masterClrMapping/>
  </p:clrMapOvr>
  <p:transition>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pPr/>
              <a:t>2022.6.22</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42513231"/>
      </p:ext>
    </p:extLst>
  </p:cSld>
  <p:clrMapOvr>
    <a:masterClrMapping/>
  </p:clrMapOvr>
  <p:transition>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181801"/>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ransition>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905.05702" TargetMode="External"/><Relationship Id="rId2" Type="http://schemas.openxmlformats.org/officeDocument/2006/relationships/hyperlink" Target="https://arxiv.org/abs/1602.02068"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2205.14135"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622">
            <a:hlinkClick r:id="" action="ppaction://media"/>
            <a:extLst>
              <a:ext uri="{FF2B5EF4-FFF2-40B4-BE49-F238E27FC236}">
                <a16:creationId xmlns:a16="http://schemas.microsoft.com/office/drawing/2014/main" id="{6E50674B-6EDF-1A8D-6C32-C063B78CCA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2684"/>
            <a:ext cx="9144000" cy="4784725"/>
          </a:xfrm>
          <a:prstGeom prst="rect">
            <a:avLst/>
          </a:prstGeom>
        </p:spPr>
      </p:pic>
    </p:spTree>
    <p:extLst>
      <p:ext uri="{BB962C8B-B14F-4D97-AF65-F5344CB8AC3E}">
        <p14:creationId xmlns:p14="http://schemas.microsoft.com/office/powerpoint/2010/main" val="428728399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服务器训练展示</a:t>
            </a:r>
          </a:p>
        </p:txBody>
      </p:sp>
      <p:pic>
        <p:nvPicPr>
          <p:cNvPr id="4" name="图片 3">
            <a:extLst>
              <a:ext uri="{FF2B5EF4-FFF2-40B4-BE49-F238E27FC236}">
                <a16:creationId xmlns:a16="http://schemas.microsoft.com/office/drawing/2014/main" id="{417591C0-8302-B850-C426-D0182E6C0D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8657" y="1363732"/>
            <a:ext cx="5578242" cy="2719392"/>
          </a:xfrm>
          <a:prstGeom prst="rect">
            <a:avLst/>
          </a:prstGeom>
        </p:spPr>
      </p:pic>
      <p:sp>
        <p:nvSpPr>
          <p:cNvPr id="5" name="文本框 4">
            <a:extLst>
              <a:ext uri="{FF2B5EF4-FFF2-40B4-BE49-F238E27FC236}">
                <a16:creationId xmlns:a16="http://schemas.microsoft.com/office/drawing/2014/main" id="{B2F680D4-37F1-CFD1-E151-8E3AA993D9D7}"/>
              </a:ext>
            </a:extLst>
          </p:cNvPr>
          <p:cNvSpPr txBox="1"/>
          <p:nvPr/>
        </p:nvSpPr>
        <p:spPr>
          <a:xfrm>
            <a:off x="1467630" y="1722058"/>
            <a:ext cx="1485658" cy="2031325"/>
          </a:xfrm>
          <a:prstGeom prst="rect">
            <a:avLst/>
          </a:prstGeom>
          <a:noFill/>
        </p:spPr>
        <p:txBody>
          <a:bodyPr wrap="square" rtlCol="0">
            <a:spAutoFit/>
          </a:bodyPr>
          <a:lstStyle/>
          <a:p>
            <a:r>
              <a:rPr lang="en-US" altLang="zh-CN" dirty="0"/>
              <a:t>V100</a:t>
            </a:r>
            <a:r>
              <a:rPr lang="zh-CN" altLang="en-US" dirty="0"/>
              <a:t>显卡累计运行</a:t>
            </a:r>
            <a:r>
              <a:rPr lang="en-US" altLang="zh-CN" dirty="0"/>
              <a:t>90+h</a:t>
            </a:r>
          </a:p>
          <a:p>
            <a:endParaRPr lang="en-US" altLang="zh-CN" dirty="0"/>
          </a:p>
          <a:p>
            <a:r>
              <a:rPr lang="zh-CN" altLang="en-US" dirty="0"/>
              <a:t>尝试</a:t>
            </a:r>
            <a:r>
              <a:rPr lang="en-US" altLang="zh-CN" dirty="0"/>
              <a:t>GPT2,BERT,</a:t>
            </a:r>
            <a:r>
              <a:rPr lang="zh-CN" altLang="en-US" dirty="0"/>
              <a:t>以及改进后的</a:t>
            </a:r>
            <a:r>
              <a:rPr lang="en-US" altLang="zh-CN" dirty="0" err="1"/>
              <a:t>bert</a:t>
            </a:r>
            <a:endParaRPr lang="en-US" altLang="zh-CN" dirty="0"/>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12">
            <a:extLst>
              <a:ext uri="{FF2B5EF4-FFF2-40B4-BE49-F238E27FC236}">
                <a16:creationId xmlns:a16="http://schemas.microsoft.com/office/drawing/2014/main" id="{5F336699-6F61-8C8C-14BC-3E0F8404FD8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570" y="2032736"/>
            <a:ext cx="697627" cy="400110"/>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项目展示</a:t>
            </a:r>
          </a:p>
          <a:p>
            <a:pPr algn="ctr"/>
            <a:endParaRPr lang="zh-CN" altLang="en-US" sz="1000" dirty="0">
              <a:ln w="6350">
                <a:noFill/>
              </a:ln>
              <a:solidFill>
                <a:schemeClr val="bg1"/>
              </a:solidFill>
              <a:latin typeface="Impact" pitchFamily="34" charset="0"/>
              <a:ea typeface="微软雅黑" pitchFamily="34" charset="-122"/>
            </a:endParaRPr>
          </a:p>
        </p:txBody>
      </p:sp>
      <p:sp>
        <p:nvSpPr>
          <p:cNvPr id="66" name="矩形 65">
            <a:extLst>
              <a:ext uri="{FF2B5EF4-FFF2-40B4-BE49-F238E27FC236}">
                <a16:creationId xmlns:a16="http://schemas.microsoft.com/office/drawing/2014/main" id="{96F4B5B6-DB94-258B-8A12-3C0EE3F3C760}"/>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67" name="矩形 66">
            <a:extLst>
              <a:ext uri="{FF2B5EF4-FFF2-40B4-BE49-F238E27FC236}">
                <a16:creationId xmlns:a16="http://schemas.microsoft.com/office/drawing/2014/main" id="{11718F2D-E40E-471C-B9F0-15E376096645}"/>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70" name="矩形 69">
            <a:extLst>
              <a:ext uri="{FF2B5EF4-FFF2-40B4-BE49-F238E27FC236}">
                <a16:creationId xmlns:a16="http://schemas.microsoft.com/office/drawing/2014/main" id="{58312680-E0E9-F64A-C481-0023B4B70206}"/>
              </a:ext>
            </a:extLst>
          </p:cNvPr>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Tree>
    <p:extLst>
      <p:ext uri="{BB962C8B-B14F-4D97-AF65-F5344CB8AC3E}">
        <p14:creationId xmlns:p14="http://schemas.microsoft.com/office/powerpoint/2010/main" val="1178933170"/>
      </p:ext>
    </p:extLst>
  </p:cSld>
  <p:clrMapOvr>
    <a:masterClrMapping/>
  </p:clrMapOvr>
  <p:transition>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服务器训练展示</a:t>
            </a:r>
          </a:p>
        </p:txBody>
      </p:sp>
      <p:sp>
        <p:nvSpPr>
          <p:cNvPr id="78" name="文本框 77">
            <a:extLst>
              <a:ext uri="{FF2B5EF4-FFF2-40B4-BE49-F238E27FC236}">
                <a16:creationId xmlns:a16="http://schemas.microsoft.com/office/drawing/2014/main" id="{FA35BA85-B401-8EFC-5E22-25514E96143B}"/>
              </a:ext>
            </a:extLst>
          </p:cNvPr>
          <p:cNvSpPr txBox="1"/>
          <p:nvPr/>
        </p:nvSpPr>
        <p:spPr>
          <a:xfrm>
            <a:off x="1691680" y="833307"/>
            <a:ext cx="2664296" cy="1477328"/>
          </a:xfrm>
          <a:prstGeom prst="rect">
            <a:avLst/>
          </a:prstGeom>
          <a:noFill/>
        </p:spPr>
        <p:txBody>
          <a:bodyPr wrap="square">
            <a:spAutoFit/>
          </a:bodyPr>
          <a:lstStyle/>
          <a:p>
            <a:r>
              <a:rPr lang="zh-CN" altLang="en-US" dirty="0"/>
              <a:t>最终模型只训练了</a:t>
            </a:r>
            <a:r>
              <a:rPr lang="en-US" altLang="zh-CN" dirty="0"/>
              <a:t>30epoch</a:t>
            </a:r>
            <a:r>
              <a:rPr lang="zh-CN" altLang="en-US" dirty="0"/>
              <a:t>（算力跟不上），按照</a:t>
            </a:r>
            <a:r>
              <a:rPr lang="en-US" altLang="zh-CN" dirty="0" err="1"/>
              <a:t>batch_size</a:t>
            </a:r>
            <a:r>
              <a:rPr lang="en-US" altLang="zh-CN" dirty="0"/>
              <a:t>=5</a:t>
            </a:r>
            <a:r>
              <a:rPr lang="zh-CN" altLang="en-US" dirty="0"/>
              <a:t>，只遍历了训练集</a:t>
            </a:r>
            <a:r>
              <a:rPr lang="en-US" altLang="zh-CN" dirty="0"/>
              <a:t>6</a:t>
            </a:r>
            <a:r>
              <a:rPr lang="zh-CN" altLang="en-US" dirty="0"/>
              <a:t>次，如果扩大效果可以更加优化。</a:t>
            </a:r>
          </a:p>
        </p:txBody>
      </p:sp>
      <p:pic>
        <p:nvPicPr>
          <p:cNvPr id="6" name="图片 5">
            <a:extLst>
              <a:ext uri="{FF2B5EF4-FFF2-40B4-BE49-F238E27FC236}">
                <a16:creationId xmlns:a16="http://schemas.microsoft.com/office/drawing/2014/main" id="{B7DB2309-E2C9-7042-2D8A-5318F07BBA53}"/>
              </a:ext>
            </a:extLst>
          </p:cNvPr>
          <p:cNvPicPr>
            <a:picLocks noChangeAspect="1"/>
          </p:cNvPicPr>
          <p:nvPr/>
        </p:nvPicPr>
        <p:blipFill rotWithShape="1">
          <a:blip r:embed="rId2">
            <a:extLst>
              <a:ext uri="{28A0092B-C50C-407E-A947-70E740481C1C}">
                <a14:useLocalDpi xmlns:a14="http://schemas.microsoft.com/office/drawing/2010/main" val="0"/>
              </a:ext>
            </a:extLst>
          </a:blip>
          <a:srcRect r="54633"/>
          <a:stretch/>
        </p:blipFill>
        <p:spPr>
          <a:xfrm>
            <a:off x="4976669" y="573298"/>
            <a:ext cx="4107020" cy="4268089"/>
          </a:xfrm>
          <a:prstGeom prst="rect">
            <a:avLst/>
          </a:prstGeom>
        </p:spPr>
      </p:pic>
      <p:pic>
        <p:nvPicPr>
          <p:cNvPr id="14" name="图片 13">
            <a:extLst>
              <a:ext uri="{FF2B5EF4-FFF2-40B4-BE49-F238E27FC236}">
                <a16:creationId xmlns:a16="http://schemas.microsoft.com/office/drawing/2014/main" id="{CC1BD678-8FAF-8F3C-555A-008954EDC5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916" y="2781824"/>
            <a:ext cx="6084168" cy="1344105"/>
          </a:xfrm>
          <a:prstGeom prst="rect">
            <a:avLst/>
          </a:prstGeom>
        </p:spPr>
      </p:pic>
      <p:cxnSp>
        <p:nvCxnSpPr>
          <p:cNvPr id="32" name="直接连接符 31">
            <a:extLst>
              <a:ext uri="{FF2B5EF4-FFF2-40B4-BE49-F238E27FC236}">
                <a16:creationId xmlns:a16="http://schemas.microsoft.com/office/drawing/2014/main" id="{236CC4BB-99F5-8331-EB28-28161B4046F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8E1C51E-DD2C-D172-91CE-99DFFB6F1F14}"/>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1CD1C1A-3B91-6344-1716-86A19FB66AF5}"/>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9504DE0-6DB4-DB0B-3196-8FA609A0AB4F}"/>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9FBBBE2B-444D-5C65-9029-0B326553A849}"/>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EC1BEB42-6A2A-665C-D6F9-07EFDF6D061E}"/>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BFB3CA3D-E34D-3118-3B31-52FD1BBEB372}"/>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1A2439A5-9A6E-24C8-3038-CA844287ACAC}"/>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745D9329-259A-770D-CC3A-B07B32AC7EC6}"/>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65527B72-D252-B47F-54BE-44DD837A2435}"/>
              </a:ext>
            </a:extLst>
          </p:cNvPr>
          <p:cNvSpPr/>
          <p:nvPr/>
        </p:nvSpPr>
        <p:spPr>
          <a:xfrm>
            <a:off x="473570" y="2032736"/>
            <a:ext cx="697627" cy="400110"/>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项目展示</a:t>
            </a:r>
          </a:p>
          <a:p>
            <a:pPr algn="ctr"/>
            <a:endParaRPr lang="zh-CN" altLang="en-US" sz="1000" dirty="0">
              <a:ln w="6350">
                <a:noFill/>
              </a:ln>
              <a:solidFill>
                <a:schemeClr val="bg1"/>
              </a:solidFill>
              <a:latin typeface="Impact" pitchFamily="34" charset="0"/>
              <a:ea typeface="微软雅黑" pitchFamily="34" charset="-122"/>
            </a:endParaRPr>
          </a:p>
        </p:txBody>
      </p:sp>
      <p:sp>
        <p:nvSpPr>
          <p:cNvPr id="51" name="矩形 50">
            <a:extLst>
              <a:ext uri="{FF2B5EF4-FFF2-40B4-BE49-F238E27FC236}">
                <a16:creationId xmlns:a16="http://schemas.microsoft.com/office/drawing/2014/main" id="{9FEA98B7-472A-1546-4C62-2CDA3640060F}"/>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4FCF0632-0B4B-55E8-C192-2C214F6A1EAC}"/>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72C9E864-9467-FEFC-EB05-93A1607FB255}"/>
              </a:ext>
            </a:extLst>
          </p:cNvPr>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Tree>
    <p:extLst>
      <p:ext uri="{BB962C8B-B14F-4D97-AF65-F5344CB8AC3E}">
        <p14:creationId xmlns:p14="http://schemas.microsoft.com/office/powerpoint/2010/main" val="1793145809"/>
      </p:ext>
    </p:extLst>
  </p:cSld>
  <p:clrMapOvr>
    <a:masterClrMapping/>
  </p:clrMapOvr>
  <p:transition>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编辑页面展示</a:t>
            </a:r>
          </a:p>
        </p:txBody>
      </p:sp>
      <p:sp>
        <p:nvSpPr>
          <p:cNvPr id="78" name="文本框 77">
            <a:extLst>
              <a:ext uri="{FF2B5EF4-FFF2-40B4-BE49-F238E27FC236}">
                <a16:creationId xmlns:a16="http://schemas.microsoft.com/office/drawing/2014/main" id="{FA35BA85-B401-8EFC-5E22-25514E96143B}"/>
              </a:ext>
            </a:extLst>
          </p:cNvPr>
          <p:cNvSpPr txBox="1"/>
          <p:nvPr/>
        </p:nvSpPr>
        <p:spPr>
          <a:xfrm>
            <a:off x="1691680" y="833307"/>
            <a:ext cx="7452320" cy="369332"/>
          </a:xfrm>
          <a:prstGeom prst="rect">
            <a:avLst/>
          </a:prstGeom>
          <a:noFill/>
        </p:spPr>
        <p:txBody>
          <a:bodyPr wrap="square">
            <a:spAutoFit/>
          </a:bodyPr>
          <a:lstStyle/>
          <a:p>
            <a:r>
              <a:rPr lang="zh-CN" altLang="en-US" dirty="0"/>
              <a:t>输入文字，自动生成关键词，摘要和标题</a:t>
            </a:r>
            <a:r>
              <a:rPr lang="en-US" altLang="zh-CN" dirty="0">
                <a:solidFill>
                  <a:srgbClr val="FF0000"/>
                </a:solidFill>
              </a:rPr>
              <a:t>(</a:t>
            </a:r>
            <a:r>
              <a:rPr lang="zh-CN" altLang="en-US" dirty="0">
                <a:solidFill>
                  <a:srgbClr val="FF0000"/>
                </a:solidFill>
              </a:rPr>
              <a:t>主要优化为标题</a:t>
            </a:r>
            <a:r>
              <a:rPr lang="en-US" altLang="zh-CN" dirty="0">
                <a:solidFill>
                  <a:srgbClr val="FF0000"/>
                </a:solidFill>
              </a:rPr>
              <a:t>)</a:t>
            </a:r>
            <a:endParaRPr lang="zh-CN" altLang="en-US" dirty="0">
              <a:solidFill>
                <a:srgbClr val="FF0000"/>
              </a:solidFill>
            </a:endParaRPr>
          </a:p>
        </p:txBody>
      </p:sp>
      <p:pic>
        <p:nvPicPr>
          <p:cNvPr id="7" name="图片 6">
            <a:extLst>
              <a:ext uri="{FF2B5EF4-FFF2-40B4-BE49-F238E27FC236}">
                <a16:creationId xmlns:a16="http://schemas.microsoft.com/office/drawing/2014/main" id="{E7DEA057-AD20-FE90-43EA-1E35DC43E604}"/>
              </a:ext>
            </a:extLst>
          </p:cNvPr>
          <p:cNvPicPr>
            <a:picLocks noChangeAspect="1"/>
          </p:cNvPicPr>
          <p:nvPr/>
        </p:nvPicPr>
        <p:blipFill>
          <a:blip r:embed="rId2"/>
          <a:stretch>
            <a:fillRect/>
          </a:stretch>
        </p:blipFill>
        <p:spPr>
          <a:xfrm>
            <a:off x="1438442" y="1321342"/>
            <a:ext cx="7512911" cy="3662544"/>
          </a:xfrm>
          <a:prstGeom prst="rect">
            <a:avLst/>
          </a:prstGeom>
        </p:spPr>
      </p:pic>
      <p:cxnSp>
        <p:nvCxnSpPr>
          <p:cNvPr id="32" name="直接连接符 31">
            <a:extLst>
              <a:ext uri="{FF2B5EF4-FFF2-40B4-BE49-F238E27FC236}">
                <a16:creationId xmlns:a16="http://schemas.microsoft.com/office/drawing/2014/main" id="{720BE55C-A7D9-8A56-48EB-E51986501066}"/>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F46F71A3-5793-36FB-42D3-70E282187455}"/>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AE594BE-2263-525C-5390-5F98CB33B625}"/>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733DEED-8216-54B9-E538-C73E1B3E4CAF}"/>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4D1FCC10-8036-2E48-0A6F-D0ABB3396F89}"/>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A8BA6196-4221-2F8E-2D17-434871D521E6}"/>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0C43BC36-3436-AA8D-B02E-90A3F44FB55D}"/>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03A0833D-CD9C-46D2-7207-73DE9F9C3D70}"/>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70B37F9A-2A39-9712-B288-50171E97760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61EFBA81-D47A-1EDB-681E-4B59299512EF}"/>
              </a:ext>
            </a:extLst>
          </p:cNvPr>
          <p:cNvSpPr/>
          <p:nvPr/>
        </p:nvSpPr>
        <p:spPr>
          <a:xfrm>
            <a:off x="473570" y="2032736"/>
            <a:ext cx="697627" cy="400110"/>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项目展示</a:t>
            </a:r>
          </a:p>
          <a:p>
            <a:pPr algn="ctr"/>
            <a:endParaRPr lang="zh-CN" altLang="en-US" sz="1000" dirty="0">
              <a:ln w="6350">
                <a:noFill/>
              </a:ln>
              <a:solidFill>
                <a:schemeClr val="bg1"/>
              </a:solidFill>
              <a:latin typeface="Impact" pitchFamily="34" charset="0"/>
              <a:ea typeface="微软雅黑" pitchFamily="34" charset="-122"/>
            </a:endParaRPr>
          </a:p>
        </p:txBody>
      </p:sp>
      <p:sp>
        <p:nvSpPr>
          <p:cNvPr id="51" name="矩形 50">
            <a:extLst>
              <a:ext uri="{FF2B5EF4-FFF2-40B4-BE49-F238E27FC236}">
                <a16:creationId xmlns:a16="http://schemas.microsoft.com/office/drawing/2014/main" id="{B496D9C0-9417-922A-066E-02663D12A3B8}"/>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0DF5537F-E2FF-17AE-2B79-2F521208A6AF}"/>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85DDCF0A-4D4D-72A4-1267-FA4126760468}"/>
              </a:ext>
            </a:extLst>
          </p:cNvPr>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Tree>
    <p:extLst>
      <p:ext uri="{BB962C8B-B14F-4D97-AF65-F5344CB8AC3E}">
        <p14:creationId xmlns:p14="http://schemas.microsoft.com/office/powerpoint/2010/main" val="329886909"/>
      </p:ext>
    </p:extLst>
  </p:cSld>
  <p:clrMapOvr>
    <a:masterClrMapping/>
  </p:clrMapOvr>
  <p:transition>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809840"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03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算法技术分析</a:t>
            </a:r>
          </a:p>
          <a:p>
            <a:pPr>
              <a:lnSpc>
                <a:spcPct val="150000"/>
              </a:lnSpc>
              <a:buClr>
                <a:srgbClr val="37B0E8"/>
              </a:buClr>
            </a:pPr>
            <a:endParaRPr lang="zh-CN" altLang="en-US" sz="2400" b="1" dirty="0">
              <a:ln w="6350">
                <a:noFill/>
              </a:ln>
              <a:solidFill>
                <a:srgbClr val="37B0E8"/>
              </a:solidFill>
              <a:latin typeface="微软雅黑" pitchFamily="34" charset="-122"/>
              <a:ea typeface="微软雅黑" pitchFamily="34" charset="-122"/>
            </a:endParaRPr>
          </a:p>
        </p:txBody>
      </p:sp>
      <p:sp>
        <p:nvSpPr>
          <p:cNvPr id="9" name="Freeform 12"/>
          <p:cNvSpPr>
            <a:spLocks noEditPoints="1"/>
          </p:cNvSpPr>
          <p:nvPr/>
        </p:nvSpPr>
        <p:spPr bwMode="auto">
          <a:xfrm>
            <a:off x="3274677" y="1718986"/>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p:cTn id="25" dur="300" fill="hold"/>
                                            <p:tgtEl>
                                              <p:spTgt spid="9"/>
                                            </p:tgtEl>
                                            <p:attrNameLst>
                                              <p:attrName>ppt_w</p:attrName>
                                            </p:attrNameLst>
                                          </p:cBhvr>
                                          <p:tavLst>
                                            <p:tav tm="0">
                                              <p:val>
                                                <p:fltVal val="0"/>
                                              </p:val>
                                            </p:tav>
                                            <p:tav tm="100000">
                                              <p:val>
                                                <p:strVal val="#ppt_w"/>
                                              </p:val>
                                            </p:tav>
                                          </p:tavLst>
                                        </p:anim>
                                        <p:anim calcmode="lin" valueType="num">
                                          <p:cBhvr>
                                            <p:cTn id="26" dur="300" fill="hold"/>
                                            <p:tgtEl>
                                              <p:spTgt spid="9"/>
                                            </p:tgtEl>
                                            <p:attrNameLst>
                                              <p:attrName>ppt_h</p:attrName>
                                            </p:attrNameLst>
                                          </p:cBhvr>
                                          <p:tavLst>
                                            <p:tav tm="0">
                                              <p:val>
                                                <p:fltVal val="0"/>
                                              </p:val>
                                            </p:tav>
                                            <p:tav tm="100000">
                                              <p:val>
                                                <p:strVal val="#ppt_h"/>
                                              </p:val>
                                            </p:tav>
                                          </p:tavLst>
                                        </p:anim>
                                        <p:animEffect transition="in" filter="fade">
                                          <p:cBhvr>
                                            <p:cTn id="27" dur="300"/>
                                            <p:tgtEl>
                                              <p:spTgt spid="9"/>
                                            </p:tgtEl>
                                          </p:cBhvr>
                                        </p:animEffect>
                                      </p:childTnLst>
                                    </p:cTn>
                                  </p:par>
                                  <p:par>
                                    <p:cTn id="28" presetID="6" presetClass="emph" presetSubtype="0" autoRev="1" fill="hold" grpId="1" nodeType="withEffect">
                                      <p:stCondLst>
                                        <p:cond delay="500"/>
                                      </p:stCondLst>
                                      <p:childTnLst>
                                        <p:animScale>
                                          <p:cBhvr>
                                            <p:cTn id="29"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p:cTn id="25" dur="300" fill="hold"/>
                                            <p:tgtEl>
                                              <p:spTgt spid="9"/>
                                            </p:tgtEl>
                                            <p:attrNameLst>
                                              <p:attrName>ppt_w</p:attrName>
                                            </p:attrNameLst>
                                          </p:cBhvr>
                                          <p:tavLst>
                                            <p:tav tm="0">
                                              <p:val>
                                                <p:fltVal val="0"/>
                                              </p:val>
                                            </p:tav>
                                            <p:tav tm="100000">
                                              <p:val>
                                                <p:strVal val="#ppt_w"/>
                                              </p:val>
                                            </p:tav>
                                          </p:tavLst>
                                        </p:anim>
                                        <p:anim calcmode="lin" valueType="num">
                                          <p:cBhvr>
                                            <p:cTn id="26" dur="300" fill="hold"/>
                                            <p:tgtEl>
                                              <p:spTgt spid="9"/>
                                            </p:tgtEl>
                                            <p:attrNameLst>
                                              <p:attrName>ppt_h</p:attrName>
                                            </p:attrNameLst>
                                          </p:cBhvr>
                                          <p:tavLst>
                                            <p:tav tm="0">
                                              <p:val>
                                                <p:fltVal val="0"/>
                                              </p:val>
                                            </p:tav>
                                            <p:tav tm="100000">
                                              <p:val>
                                                <p:strVal val="#ppt_h"/>
                                              </p:val>
                                            </p:tav>
                                          </p:tavLst>
                                        </p:anim>
                                        <p:animEffect transition="in" filter="fade">
                                          <p:cBhvr>
                                            <p:cTn id="27" dur="300"/>
                                            <p:tgtEl>
                                              <p:spTgt spid="9"/>
                                            </p:tgtEl>
                                          </p:cBhvr>
                                        </p:animEffect>
                                      </p:childTnLst>
                                    </p:cTn>
                                  </p:par>
                                  <p:par>
                                    <p:cTn id="28" presetID="6" presetClass="emph" presetSubtype="0" autoRev="1" fill="hold" grpId="1" nodeType="withEffect">
                                      <p:stCondLst>
                                        <p:cond delay="500"/>
                                      </p:stCondLst>
                                      <p:childTnLst>
                                        <p:animScale>
                                          <p:cBhvr>
                                            <p:cTn id="29"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9" grpId="0" animBg="1"/>
          <p:bldP spid="9" grpId="1"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问题概述</a:t>
            </a:r>
          </a:p>
        </p:txBody>
      </p:sp>
      <p:pic>
        <p:nvPicPr>
          <p:cNvPr id="4" name="图片 3">
            <a:extLst>
              <a:ext uri="{FF2B5EF4-FFF2-40B4-BE49-F238E27FC236}">
                <a16:creationId xmlns:a16="http://schemas.microsoft.com/office/drawing/2014/main" id="{3F1101B6-2204-6FFB-8B03-F7610B5FDE56}"/>
              </a:ext>
            </a:extLst>
          </p:cNvPr>
          <p:cNvPicPr>
            <a:picLocks noChangeAspect="1"/>
          </p:cNvPicPr>
          <p:nvPr/>
        </p:nvPicPr>
        <p:blipFill>
          <a:blip r:embed="rId2"/>
          <a:stretch>
            <a:fillRect/>
          </a:stretch>
        </p:blipFill>
        <p:spPr>
          <a:xfrm>
            <a:off x="1979712" y="1291071"/>
            <a:ext cx="6270459" cy="3723085"/>
          </a:xfrm>
          <a:prstGeom prst="rect">
            <a:avLst/>
          </a:prstGeom>
        </p:spPr>
      </p:pic>
      <p:sp>
        <p:nvSpPr>
          <p:cNvPr id="5" name="文本框 4">
            <a:extLst>
              <a:ext uri="{FF2B5EF4-FFF2-40B4-BE49-F238E27FC236}">
                <a16:creationId xmlns:a16="http://schemas.microsoft.com/office/drawing/2014/main" id="{0D907625-8C51-6B05-B44E-BDDECDD87816}"/>
              </a:ext>
            </a:extLst>
          </p:cNvPr>
          <p:cNvSpPr txBox="1"/>
          <p:nvPr/>
        </p:nvSpPr>
        <p:spPr>
          <a:xfrm>
            <a:off x="1475656" y="708945"/>
            <a:ext cx="6624736" cy="369332"/>
          </a:xfrm>
          <a:prstGeom prst="rect">
            <a:avLst/>
          </a:prstGeom>
          <a:noFill/>
        </p:spPr>
        <p:txBody>
          <a:bodyPr wrap="square" rtlCol="0">
            <a:spAutoFit/>
          </a:bodyPr>
          <a:lstStyle/>
          <a:p>
            <a:r>
              <a:rPr lang="zh-CN" altLang="en-US" dirty="0"/>
              <a:t>训练集为长文本内容生成摘要和标题，相对短文本更难</a:t>
            </a:r>
          </a:p>
        </p:txBody>
      </p:sp>
      <p:cxnSp>
        <p:nvCxnSpPr>
          <p:cNvPr id="32" name="直接连接符 31">
            <a:extLst>
              <a:ext uri="{FF2B5EF4-FFF2-40B4-BE49-F238E27FC236}">
                <a16:creationId xmlns:a16="http://schemas.microsoft.com/office/drawing/2014/main" id="{D7EB01CA-7BFB-7909-4988-1DCA6651D42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8B30E41-17B7-3171-BFFC-F6E24F88EB25}"/>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BC1F844-52E1-C931-FDAF-CC205254AC01}"/>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9DFA8FD-EA34-4112-87BE-1922C7465A89}"/>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7585BD8-308A-F3D6-86BA-E3A78875A50A}"/>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F8AEE094-231C-BE1D-F441-8361A55ABCBF}"/>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6882E14C-B609-F567-61C3-0D5EED006C3D}"/>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5606A024-46DF-F5A9-58E0-47ECF9403D44}"/>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E63D0D7E-1C07-08FF-D95C-7C0D4870A41B}"/>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3101C2D1-6D95-08E5-6AB0-F65D98EA365C}"/>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1" name="矩形 50">
            <a:extLst>
              <a:ext uri="{FF2B5EF4-FFF2-40B4-BE49-F238E27FC236}">
                <a16:creationId xmlns:a16="http://schemas.microsoft.com/office/drawing/2014/main" id="{70814DC3-DC6E-3236-DB56-281D7A462475}"/>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51E80FA6-801E-DFB2-3062-30B61548F9F6}"/>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A9E59583-6E6F-8A30-2997-134B00C15E95}"/>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658776062"/>
      </p:ext>
    </p:extLst>
  </p:cSld>
  <p:clrMapOvr>
    <a:masterClrMapping/>
  </p:clrMapOvr>
  <p:transition>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问题概述</a:t>
            </a:r>
          </a:p>
        </p:txBody>
      </p:sp>
      <p:sp>
        <p:nvSpPr>
          <p:cNvPr id="5" name="文本框 4">
            <a:extLst>
              <a:ext uri="{FF2B5EF4-FFF2-40B4-BE49-F238E27FC236}">
                <a16:creationId xmlns:a16="http://schemas.microsoft.com/office/drawing/2014/main" id="{0D907625-8C51-6B05-B44E-BDDECDD87816}"/>
              </a:ext>
            </a:extLst>
          </p:cNvPr>
          <p:cNvSpPr txBox="1"/>
          <p:nvPr/>
        </p:nvSpPr>
        <p:spPr>
          <a:xfrm>
            <a:off x="1475656" y="708945"/>
            <a:ext cx="7584902" cy="4247317"/>
          </a:xfrm>
          <a:prstGeom prst="rect">
            <a:avLst/>
          </a:prstGeom>
          <a:noFill/>
        </p:spPr>
        <p:txBody>
          <a:bodyPr wrap="square" rtlCol="0">
            <a:spAutoFit/>
          </a:bodyPr>
          <a:lstStyle/>
          <a:p>
            <a:r>
              <a:rPr lang="zh-CN" altLang="en-US" dirty="0"/>
              <a:t>摘要，标题生成算法基本方法为</a:t>
            </a:r>
            <a:r>
              <a:rPr lang="zh-CN" altLang="en-US" b="1" dirty="0"/>
              <a:t>抽取和生成</a:t>
            </a:r>
            <a:endParaRPr lang="en-US" altLang="zh-CN" b="1" dirty="0"/>
          </a:p>
          <a:p>
            <a:r>
              <a:rPr lang="zh-CN" altLang="en-US" dirty="0"/>
              <a:t>抽取中为聚类算法，</a:t>
            </a:r>
            <a:r>
              <a:rPr lang="en-US" altLang="zh-CN" dirty="0" err="1"/>
              <a:t>textrank</a:t>
            </a:r>
            <a:r>
              <a:rPr lang="zh-CN" altLang="en-US" dirty="0"/>
              <a:t>算法，分类算法，这里先进行降处理维采用</a:t>
            </a:r>
            <a:r>
              <a:rPr lang="en-US" altLang="zh-CN" dirty="0" err="1"/>
              <a:t>textrank</a:t>
            </a:r>
            <a:r>
              <a:rPr lang="zh-CN" altLang="en-US" dirty="0"/>
              <a:t>算法，基于概率图和马尔科夫链。</a:t>
            </a:r>
            <a:endParaRPr lang="en-US" altLang="zh-CN" dirty="0"/>
          </a:p>
          <a:p>
            <a:r>
              <a:rPr lang="zh-CN" altLang="en-US" dirty="0"/>
              <a:t>生成算法这里采用</a:t>
            </a:r>
            <a:r>
              <a:rPr lang="en-US" altLang="zh-CN" dirty="0"/>
              <a:t>seq2seq</a:t>
            </a:r>
            <a:r>
              <a:rPr lang="zh-CN" altLang="en-US" dirty="0"/>
              <a:t>架构，可以用</a:t>
            </a:r>
            <a:r>
              <a:rPr lang="en-US" altLang="zh-CN" dirty="0"/>
              <a:t>CNN</a:t>
            </a:r>
            <a:r>
              <a:rPr lang="zh-CN" altLang="en-US" dirty="0"/>
              <a:t>（卷积效果差），</a:t>
            </a:r>
            <a:r>
              <a:rPr lang="en-US" altLang="zh-CN" dirty="0"/>
              <a:t>RNN+LSTM</a:t>
            </a:r>
            <a:r>
              <a:rPr lang="zh-CN" altLang="en-US" dirty="0"/>
              <a:t>（曾经的主流），</a:t>
            </a:r>
            <a:r>
              <a:rPr lang="en-US" altLang="zh-CN" dirty="0"/>
              <a:t> Transformer</a:t>
            </a:r>
            <a:r>
              <a:rPr lang="zh-CN" altLang="en-US" dirty="0"/>
              <a:t>（目前主流）</a:t>
            </a:r>
            <a:endParaRPr lang="en-US" altLang="zh-CN" dirty="0"/>
          </a:p>
          <a:p>
            <a:r>
              <a:rPr lang="zh-CN" altLang="en-US" dirty="0"/>
              <a:t>利用谷歌和</a:t>
            </a:r>
            <a:r>
              <a:rPr lang="en-US" altLang="zh-CN" dirty="0"/>
              <a:t>open AI</a:t>
            </a:r>
            <a:r>
              <a:rPr lang="zh-CN" altLang="en-US" dirty="0"/>
              <a:t>基于</a:t>
            </a:r>
            <a:r>
              <a:rPr lang="en-US" altLang="zh-CN" dirty="0"/>
              <a:t>Transformer</a:t>
            </a:r>
            <a:r>
              <a:rPr lang="zh-CN" altLang="en-US" dirty="0"/>
              <a:t>改进的</a:t>
            </a:r>
            <a:r>
              <a:rPr lang="en-US" altLang="zh-CN" dirty="0"/>
              <a:t>Bert</a:t>
            </a:r>
            <a:r>
              <a:rPr lang="zh-CN" altLang="en-US" dirty="0"/>
              <a:t>和</a:t>
            </a:r>
            <a:r>
              <a:rPr lang="en-US" altLang="zh-CN" dirty="0"/>
              <a:t>GPT</a:t>
            </a:r>
            <a:r>
              <a:rPr lang="zh-CN" altLang="en-US" dirty="0"/>
              <a:t>进行生成。</a:t>
            </a:r>
            <a:endParaRPr lang="en-US" altLang="zh-CN" dirty="0"/>
          </a:p>
          <a:p>
            <a:endParaRPr lang="en-US" altLang="zh-CN" dirty="0"/>
          </a:p>
          <a:p>
            <a:r>
              <a:rPr lang="en-US" altLang="zh-CN" dirty="0"/>
              <a:t>GPT</a:t>
            </a:r>
            <a:r>
              <a:rPr lang="zh-CN" altLang="en-US" dirty="0"/>
              <a:t>利用了</a:t>
            </a:r>
            <a:r>
              <a:rPr lang="en-US" altLang="zh-CN" dirty="0"/>
              <a:t>Transformer</a:t>
            </a:r>
            <a:r>
              <a:rPr lang="zh-CN" altLang="en-US" dirty="0"/>
              <a:t>解码器进行构建，在尝试过程中因为算力和训练集太小，故转向</a:t>
            </a:r>
            <a:r>
              <a:rPr lang="en-US" altLang="zh-CN" dirty="0"/>
              <a:t>Bert</a:t>
            </a:r>
            <a:r>
              <a:rPr lang="zh-CN" altLang="en-US" dirty="0"/>
              <a:t>，</a:t>
            </a:r>
            <a:r>
              <a:rPr lang="en-US" altLang="zh-CN" dirty="0"/>
              <a:t>2021</a:t>
            </a:r>
            <a:r>
              <a:rPr lang="zh-CN" altLang="en-US" dirty="0"/>
              <a:t>榜单现在为</a:t>
            </a:r>
            <a:r>
              <a:rPr lang="en-US" altLang="zh-CN" dirty="0"/>
              <a:t>GPT3</a:t>
            </a:r>
            <a:r>
              <a:rPr lang="zh-CN" altLang="en-US" dirty="0"/>
              <a:t>（海量数据预训练）</a:t>
            </a:r>
            <a:endParaRPr lang="en-US" altLang="zh-CN" dirty="0"/>
          </a:p>
          <a:p>
            <a:endParaRPr lang="en-US" altLang="zh-CN" dirty="0"/>
          </a:p>
          <a:p>
            <a:r>
              <a:rPr lang="en-US" altLang="zh-CN" dirty="0"/>
              <a:t>Bert</a:t>
            </a:r>
            <a:r>
              <a:rPr lang="zh-CN" altLang="en-US" dirty="0"/>
              <a:t>采用</a:t>
            </a:r>
            <a:r>
              <a:rPr lang="en-US" altLang="zh-CN" dirty="0"/>
              <a:t>Transformer</a:t>
            </a:r>
            <a:r>
              <a:rPr lang="zh-CN" altLang="en-US" dirty="0"/>
              <a:t>的编码器，引入</a:t>
            </a:r>
            <a:r>
              <a:rPr lang="en-US" altLang="zh-CN" dirty="0"/>
              <a:t>Mask</a:t>
            </a:r>
            <a:r>
              <a:rPr lang="zh-CN" altLang="en-US" dirty="0"/>
              <a:t>机制和对</a:t>
            </a:r>
            <a:r>
              <a:rPr lang="en-US" altLang="zh-CN" b="0" i="0" dirty="0">
                <a:effectLst/>
                <a:latin typeface="Georgia" panose="02040502050405020303" pitchFamily="18" charset="0"/>
              </a:rPr>
              <a:t>Attention</a:t>
            </a:r>
            <a:r>
              <a:rPr lang="zh-CN" altLang="en-US" b="0" i="0" dirty="0">
                <a:effectLst/>
                <a:latin typeface="Georgia" panose="02040502050405020303" pitchFamily="18" charset="0"/>
              </a:rPr>
              <a:t>进行魔改，极大的提高了模型的准确率也更好应用于小样本微调。</a:t>
            </a:r>
            <a:r>
              <a:rPr lang="en-US" altLang="zh-CN" b="0" i="0" dirty="0">
                <a:effectLst/>
                <a:latin typeface="Georgia" panose="02040502050405020303" pitchFamily="18" charset="0"/>
              </a:rPr>
              <a:t>Bert</a:t>
            </a:r>
            <a:r>
              <a:rPr lang="zh-CN" altLang="en-US" b="0" i="0" dirty="0">
                <a:effectLst/>
                <a:latin typeface="Georgia" panose="02040502050405020303" pitchFamily="18" charset="0"/>
              </a:rPr>
              <a:t>的预处理采用了哈工大的中文训练（</a:t>
            </a:r>
            <a:r>
              <a:rPr lang="en-US" altLang="zh-CN" b="0" i="0" dirty="0">
                <a:effectLst/>
                <a:latin typeface="Georgia" panose="02040502050405020303" pitchFamily="18" charset="0"/>
              </a:rPr>
              <a:t>29</a:t>
            </a:r>
            <a:r>
              <a:rPr lang="zh-CN" altLang="en-US" b="0" i="0" dirty="0">
                <a:effectLst/>
                <a:latin typeface="Georgia" panose="02040502050405020303" pitchFamily="18" charset="0"/>
              </a:rPr>
              <a:t>天）。</a:t>
            </a:r>
            <a:endParaRPr lang="en-US" altLang="zh-CN" b="0" i="0" dirty="0">
              <a:effectLst/>
              <a:latin typeface="Georgia" panose="02040502050405020303" pitchFamily="18" charset="0"/>
            </a:endParaRPr>
          </a:p>
          <a:p>
            <a:endParaRPr lang="en-US" altLang="zh-CN" dirty="0">
              <a:latin typeface="Georgia" panose="02040502050405020303" pitchFamily="18" charset="0"/>
            </a:endParaRPr>
          </a:p>
          <a:p>
            <a:endParaRPr lang="en-US" altLang="zh-CN" dirty="0"/>
          </a:p>
        </p:txBody>
      </p:sp>
      <p:cxnSp>
        <p:nvCxnSpPr>
          <p:cNvPr id="32" name="直接连接符 31">
            <a:extLst>
              <a:ext uri="{FF2B5EF4-FFF2-40B4-BE49-F238E27FC236}">
                <a16:creationId xmlns:a16="http://schemas.microsoft.com/office/drawing/2014/main" id="{00118D9D-AB18-3F2A-55E8-69A9FACBC77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EA93861-AF0B-DB25-45DF-AE8F84BCB93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C4AC4D9-FFD5-9346-8AED-C8BB92A56953}"/>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B4B51D2-89E2-14FF-1A0A-4ABD2F6FB5B6}"/>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DC98714A-BCF6-A975-A750-A493264FE6E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129306E-F4AF-9564-3A1A-2FAA115E127F}"/>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6D3FDED9-74A8-742D-9C6D-B2978737B2A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640BC75B-8B1D-8C1B-6FC0-A6C9DC5AAEE1}"/>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A8BDC72C-5D89-AA4B-F88C-62E6A77CC525}"/>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1B24E1D5-7C28-9C38-1915-B9B05B4674D4}"/>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1" name="矩形 50">
            <a:extLst>
              <a:ext uri="{FF2B5EF4-FFF2-40B4-BE49-F238E27FC236}">
                <a16:creationId xmlns:a16="http://schemas.microsoft.com/office/drawing/2014/main" id="{1D771471-F74E-B7FA-9BB7-AAE7A4C203F7}"/>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D57A6EA5-2E7A-BF10-5C70-81CEC673D6AF}"/>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3F24831F-BCD7-97D5-BC3A-B15BFD868809}"/>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425256296"/>
      </p:ext>
    </p:extLst>
  </p:cSld>
  <p:clrMapOvr>
    <a:masterClrMapping/>
  </p:clrMapOvr>
  <p:transition>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实践难点</a:t>
            </a:r>
          </a:p>
        </p:txBody>
      </p:sp>
      <p:sp>
        <p:nvSpPr>
          <p:cNvPr id="32" name="文本框 31">
            <a:extLst>
              <a:ext uri="{FF2B5EF4-FFF2-40B4-BE49-F238E27FC236}">
                <a16:creationId xmlns:a16="http://schemas.microsoft.com/office/drawing/2014/main" id="{93DABA66-02C5-7591-5B0E-28DC909323AB}"/>
              </a:ext>
            </a:extLst>
          </p:cNvPr>
          <p:cNvSpPr txBox="1"/>
          <p:nvPr/>
        </p:nvSpPr>
        <p:spPr>
          <a:xfrm>
            <a:off x="1557660" y="801630"/>
            <a:ext cx="3479486" cy="3693319"/>
          </a:xfrm>
          <a:prstGeom prst="rect">
            <a:avLst/>
          </a:prstGeom>
          <a:noFill/>
        </p:spPr>
        <p:txBody>
          <a:bodyPr wrap="square">
            <a:spAutoFit/>
          </a:bodyPr>
          <a:lstStyle/>
          <a:p>
            <a:r>
              <a:rPr lang="zh-CN" altLang="en-US" b="0" i="0" dirty="0">
                <a:solidFill>
                  <a:srgbClr val="333333"/>
                </a:solidFill>
                <a:effectLst/>
                <a:latin typeface="宋刻本字体" panose="02000000000000000000" pitchFamily="2" charset="-122"/>
              </a:rPr>
              <a:t>但在最终模型中，进一步更换为</a:t>
            </a:r>
            <a:r>
              <a:rPr lang="en-US" altLang="zh-CN" b="0" i="0" dirty="0" err="1">
                <a:solidFill>
                  <a:srgbClr val="FF0000"/>
                </a:solidFill>
                <a:effectLst/>
                <a:latin typeface="宋刻本字体" panose="02000000000000000000" pitchFamily="2" charset="-122"/>
              </a:rPr>
              <a:t>UniLM</a:t>
            </a:r>
            <a:endParaRPr lang="en-US" altLang="zh-CN" b="0" i="0" dirty="0">
              <a:solidFill>
                <a:srgbClr val="FF0000"/>
              </a:solidFill>
              <a:effectLst/>
              <a:latin typeface="宋刻本字体" panose="02000000000000000000" pitchFamily="2" charset="-122"/>
            </a:endParaRPr>
          </a:p>
          <a:p>
            <a:r>
              <a:rPr lang="en-US" altLang="zh-CN" b="0" i="0" dirty="0" err="1">
                <a:solidFill>
                  <a:srgbClr val="333333"/>
                </a:solidFill>
                <a:effectLst/>
                <a:latin typeface="宋刻本字体" panose="02000000000000000000" pitchFamily="2" charset="-122"/>
              </a:rPr>
              <a:t>UniLM</a:t>
            </a:r>
            <a:r>
              <a:rPr lang="zh-CN" altLang="en-US" b="0" i="0" dirty="0">
                <a:solidFill>
                  <a:srgbClr val="333333"/>
                </a:solidFill>
                <a:effectLst/>
                <a:latin typeface="宋刻本字体" panose="02000000000000000000" pitchFamily="2" charset="-122"/>
              </a:rPr>
              <a:t>是微软研究院在</a:t>
            </a:r>
            <a:r>
              <a:rPr lang="en-US" altLang="zh-CN" b="0" i="0" dirty="0">
                <a:solidFill>
                  <a:srgbClr val="333333"/>
                </a:solidFill>
                <a:effectLst/>
                <a:latin typeface="宋刻本字体" panose="02000000000000000000" pitchFamily="2" charset="-122"/>
              </a:rPr>
              <a:t>Bert</a:t>
            </a:r>
            <a:r>
              <a:rPr lang="zh-CN" altLang="en-US" b="0" i="0" dirty="0">
                <a:solidFill>
                  <a:srgbClr val="333333"/>
                </a:solidFill>
                <a:effectLst/>
                <a:latin typeface="宋刻本字体" panose="02000000000000000000" pitchFamily="2" charset="-122"/>
              </a:rPr>
              <a:t>的基础上，最新产出的预训练语言模型，被称为统一预训练语言模型。它可以完成单向、序列到序列和双向预测任务，可以说是结合了</a:t>
            </a:r>
            <a:r>
              <a:rPr lang="en-US" altLang="zh-CN" b="0" i="0" dirty="0">
                <a:solidFill>
                  <a:srgbClr val="333333"/>
                </a:solidFill>
                <a:effectLst/>
                <a:latin typeface="宋刻本字体" panose="02000000000000000000" pitchFamily="2" charset="-122"/>
              </a:rPr>
              <a:t>AR</a:t>
            </a:r>
            <a:r>
              <a:rPr lang="zh-CN" altLang="en-US" b="0" i="0" dirty="0">
                <a:solidFill>
                  <a:srgbClr val="333333"/>
                </a:solidFill>
                <a:effectLst/>
                <a:latin typeface="宋刻本字体" panose="02000000000000000000" pitchFamily="2" charset="-122"/>
              </a:rPr>
              <a:t>和</a:t>
            </a:r>
            <a:r>
              <a:rPr lang="en-US" altLang="zh-CN" b="0" i="0" dirty="0">
                <a:solidFill>
                  <a:srgbClr val="333333"/>
                </a:solidFill>
                <a:effectLst/>
                <a:latin typeface="宋刻本字体" panose="02000000000000000000" pitchFamily="2" charset="-122"/>
              </a:rPr>
              <a:t>AE</a:t>
            </a:r>
            <a:r>
              <a:rPr lang="zh-CN" altLang="en-US" b="0" i="0" dirty="0">
                <a:solidFill>
                  <a:srgbClr val="333333"/>
                </a:solidFill>
                <a:effectLst/>
                <a:latin typeface="宋刻本字体" panose="02000000000000000000" pitchFamily="2" charset="-122"/>
              </a:rPr>
              <a:t>两种语言模型的优点，</a:t>
            </a:r>
            <a:r>
              <a:rPr lang="en-US" altLang="zh-CN" b="0" i="0" dirty="0" err="1">
                <a:solidFill>
                  <a:srgbClr val="333333"/>
                </a:solidFill>
                <a:effectLst/>
                <a:latin typeface="宋刻本字体" panose="02000000000000000000" pitchFamily="2" charset="-122"/>
              </a:rPr>
              <a:t>Unilm</a:t>
            </a:r>
            <a:r>
              <a:rPr lang="zh-CN" altLang="en-US" b="0" i="0" dirty="0">
                <a:solidFill>
                  <a:srgbClr val="333333"/>
                </a:solidFill>
                <a:effectLst/>
                <a:latin typeface="宋刻本字体" panose="02000000000000000000" pitchFamily="2" charset="-122"/>
              </a:rPr>
              <a:t>在</a:t>
            </a:r>
            <a:r>
              <a:rPr lang="zh-CN" altLang="en-US" b="1" i="0" dirty="0">
                <a:solidFill>
                  <a:srgbClr val="333333"/>
                </a:solidFill>
                <a:effectLst/>
                <a:latin typeface="宋刻本字体" panose="02000000000000000000" pitchFamily="2" charset="-122"/>
              </a:rPr>
              <a:t>抽象摘要、生成式问题回答</a:t>
            </a:r>
            <a:r>
              <a:rPr lang="zh-CN" altLang="en-US" b="0" i="0" dirty="0">
                <a:solidFill>
                  <a:srgbClr val="333333"/>
                </a:solidFill>
                <a:effectLst/>
                <a:latin typeface="宋刻本字体" panose="02000000000000000000" pitchFamily="2" charset="-122"/>
              </a:rPr>
              <a:t>和</a:t>
            </a:r>
            <a:r>
              <a:rPr lang="zh-CN" altLang="en-US" b="1" i="0" dirty="0">
                <a:solidFill>
                  <a:srgbClr val="333333"/>
                </a:solidFill>
                <a:effectLst/>
                <a:latin typeface="宋刻本字体" panose="02000000000000000000" pitchFamily="2" charset="-122"/>
              </a:rPr>
              <a:t>语言生成数据集的抽样领域</a:t>
            </a:r>
            <a:r>
              <a:rPr lang="zh-CN" altLang="en-US" b="0" i="0" dirty="0">
                <a:solidFill>
                  <a:srgbClr val="333333"/>
                </a:solidFill>
                <a:effectLst/>
                <a:latin typeface="宋刻本字体" panose="02000000000000000000" pitchFamily="2" charset="-122"/>
              </a:rPr>
              <a:t>取得了</a:t>
            </a:r>
            <a:r>
              <a:rPr lang="zh-CN" altLang="en-US" b="0" i="0" dirty="0">
                <a:solidFill>
                  <a:srgbClr val="FF0000"/>
                </a:solidFill>
                <a:effectLst/>
                <a:latin typeface="宋刻本字体" panose="02000000000000000000" pitchFamily="2" charset="-122"/>
              </a:rPr>
              <a:t>最优秀的成绩。</a:t>
            </a:r>
            <a:endParaRPr lang="en-US" altLang="zh-CN" b="0" i="0" dirty="0">
              <a:solidFill>
                <a:srgbClr val="FF0000"/>
              </a:solidFill>
              <a:effectLst/>
              <a:latin typeface="宋刻本字体" panose="02000000000000000000" pitchFamily="2" charset="-122"/>
            </a:endParaRPr>
          </a:p>
          <a:p>
            <a:r>
              <a:rPr lang="en-US" altLang="zh-CN" dirty="0">
                <a:solidFill>
                  <a:srgbClr val="FF0000"/>
                </a:solidFill>
                <a:latin typeface="宋刻本字体" panose="02000000000000000000" pitchFamily="2" charset="-122"/>
              </a:rPr>
              <a:t>2019</a:t>
            </a:r>
            <a:r>
              <a:rPr lang="zh-CN" altLang="en-US" dirty="0">
                <a:solidFill>
                  <a:srgbClr val="FF0000"/>
                </a:solidFill>
                <a:latin typeface="宋刻本字体" panose="02000000000000000000" pitchFamily="2" charset="-122"/>
              </a:rPr>
              <a:t>年提出，</a:t>
            </a:r>
            <a:r>
              <a:rPr lang="en-US" altLang="zh-CN" dirty="0">
                <a:solidFill>
                  <a:srgbClr val="FF0000"/>
                </a:solidFill>
                <a:latin typeface="宋刻本字体" panose="02000000000000000000" pitchFamily="2" charset="-122"/>
              </a:rPr>
              <a:t>2020</a:t>
            </a:r>
            <a:r>
              <a:rPr lang="zh-CN" altLang="en-US" dirty="0">
                <a:solidFill>
                  <a:srgbClr val="FF0000"/>
                </a:solidFill>
                <a:latin typeface="宋刻本字体" panose="02000000000000000000" pitchFamily="2" charset="-122"/>
              </a:rPr>
              <a:t>年和</a:t>
            </a:r>
            <a:r>
              <a:rPr lang="en-US" altLang="zh-CN" dirty="0">
                <a:solidFill>
                  <a:srgbClr val="FF0000"/>
                </a:solidFill>
                <a:latin typeface="宋刻本字体" panose="02000000000000000000" pitchFamily="2" charset="-122"/>
              </a:rPr>
              <a:t>2021</a:t>
            </a:r>
            <a:r>
              <a:rPr lang="zh-CN" altLang="en-US" dirty="0">
                <a:solidFill>
                  <a:srgbClr val="FF0000"/>
                </a:solidFill>
                <a:latin typeface="宋刻本字体" panose="02000000000000000000" pitchFamily="2" charset="-122"/>
              </a:rPr>
              <a:t>多次冲上</a:t>
            </a:r>
            <a:r>
              <a:rPr lang="en-US" altLang="zh-CN" dirty="0">
                <a:solidFill>
                  <a:srgbClr val="FF0000"/>
                </a:solidFill>
                <a:latin typeface="宋刻本字体" panose="02000000000000000000" pitchFamily="2" charset="-122"/>
              </a:rPr>
              <a:t>NLP</a:t>
            </a:r>
            <a:r>
              <a:rPr lang="zh-CN" altLang="en-US" dirty="0">
                <a:solidFill>
                  <a:srgbClr val="FF0000"/>
                </a:solidFill>
                <a:latin typeface="宋刻本字体" panose="02000000000000000000" pitchFamily="2" charset="-122"/>
              </a:rPr>
              <a:t>领域榜单</a:t>
            </a:r>
            <a:endParaRPr lang="zh-CN" altLang="en-US" dirty="0"/>
          </a:p>
        </p:txBody>
      </p:sp>
      <p:pic>
        <p:nvPicPr>
          <p:cNvPr id="5" name="图片 4">
            <a:extLst>
              <a:ext uri="{FF2B5EF4-FFF2-40B4-BE49-F238E27FC236}">
                <a16:creationId xmlns:a16="http://schemas.microsoft.com/office/drawing/2014/main" id="{A2951AD3-1EC7-D59C-80CC-CA688EAFB6A1}"/>
              </a:ext>
            </a:extLst>
          </p:cNvPr>
          <p:cNvPicPr>
            <a:picLocks noChangeAspect="1"/>
          </p:cNvPicPr>
          <p:nvPr/>
        </p:nvPicPr>
        <p:blipFill>
          <a:blip r:embed="rId2"/>
          <a:stretch>
            <a:fillRect/>
          </a:stretch>
        </p:blipFill>
        <p:spPr>
          <a:xfrm>
            <a:off x="5148065" y="1063617"/>
            <a:ext cx="4392488" cy="2738458"/>
          </a:xfrm>
          <a:prstGeom prst="rect">
            <a:avLst/>
          </a:prstGeom>
        </p:spPr>
      </p:pic>
      <p:cxnSp>
        <p:nvCxnSpPr>
          <p:cNvPr id="33" name="直接连接符 32">
            <a:extLst>
              <a:ext uri="{FF2B5EF4-FFF2-40B4-BE49-F238E27FC236}">
                <a16:creationId xmlns:a16="http://schemas.microsoft.com/office/drawing/2014/main" id="{9DB5DDCB-505A-725A-821A-3BBBC199D49D}"/>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7AA3556-E36C-B33D-5F49-FA1DAD39500D}"/>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FB13259-5EDF-C5AC-BF21-51AC3532E0F7}"/>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B1B6AC4-E55D-E07D-B352-717852B3B523}"/>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541F2EF-8558-0E67-C8D7-5666F304982E}"/>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AB2D3FD7-061B-A8DD-A33D-B75748D747AC}"/>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C4C6F172-61CF-CF73-E666-EEACBDBBA910}"/>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5F16E9DC-6EC2-BA3F-AC4E-4E758B033F45}"/>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6E15002F-22FB-022C-AB24-3592AC552F92}"/>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E1B3214F-7708-8F8D-1206-8746EA40B693}"/>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DB3E82EB-77A1-6748-AF19-646028D4DA1F}"/>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420A48B2-64A4-8097-1C86-1F051E73C9A1}"/>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DECEE53A-4325-9218-EF75-52087A98630C}"/>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1442529338"/>
      </p:ext>
    </p:extLst>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textrank</a:t>
            </a:r>
            <a:r>
              <a:rPr lang="zh-CN" altLang="en-US" sz="1400" b="1" dirty="0">
                <a:solidFill>
                  <a:srgbClr val="354454"/>
                </a:solidFill>
                <a:latin typeface="微软雅黑" pitchFamily="34" charset="-122"/>
                <a:ea typeface="微软雅黑" pitchFamily="34" charset="-122"/>
              </a:rPr>
              <a:t>算法</a:t>
            </a:r>
          </a:p>
        </p:txBody>
      </p:sp>
      <p:sp>
        <p:nvSpPr>
          <p:cNvPr id="32" name="文本框 31">
            <a:extLst>
              <a:ext uri="{FF2B5EF4-FFF2-40B4-BE49-F238E27FC236}">
                <a16:creationId xmlns:a16="http://schemas.microsoft.com/office/drawing/2014/main" id="{02D69D6B-1107-3E29-4DF7-FBA49F3A850F}"/>
              </a:ext>
            </a:extLst>
          </p:cNvPr>
          <p:cNvSpPr txBox="1"/>
          <p:nvPr/>
        </p:nvSpPr>
        <p:spPr>
          <a:xfrm>
            <a:off x="1521991" y="680064"/>
            <a:ext cx="6100018" cy="2031325"/>
          </a:xfrm>
          <a:prstGeom prst="rect">
            <a:avLst/>
          </a:prstGeom>
          <a:noFill/>
        </p:spPr>
        <p:txBody>
          <a:bodyPr wrap="square">
            <a:spAutoFit/>
          </a:bodyPr>
          <a:lstStyle/>
          <a:p>
            <a:r>
              <a:rPr lang="zh-CN" altLang="en-US" dirty="0"/>
              <a:t>1.第一步是把所有文章整合成文本数据</a:t>
            </a:r>
          </a:p>
          <a:p>
            <a:r>
              <a:rPr lang="zh-CN" altLang="en-US" dirty="0"/>
              <a:t>2. 接下来把文本分割成单个句子</a:t>
            </a:r>
          </a:p>
          <a:p>
            <a:r>
              <a:rPr lang="zh-CN" altLang="en-US" dirty="0"/>
              <a:t>3. 然后，我们将为每个句子找到向量表示（词向量）。</a:t>
            </a:r>
          </a:p>
          <a:p>
            <a:r>
              <a:rPr lang="zh-CN" altLang="en-US" dirty="0"/>
              <a:t>4. 计算句子向量间的相似性并存放在矩阵中</a:t>
            </a:r>
          </a:p>
          <a:p>
            <a:r>
              <a:rPr lang="zh-CN" altLang="en-US" dirty="0"/>
              <a:t>5. 然后将相似矩阵转换为以句子为节点、相似性得分为边的图结构，用于句子TextRank计算。</a:t>
            </a:r>
          </a:p>
          <a:p>
            <a:r>
              <a:rPr lang="zh-CN" altLang="en-US" dirty="0"/>
              <a:t>6. 最后，一定数量的排名最高的句子构成最后的摘要。 </a:t>
            </a:r>
          </a:p>
        </p:txBody>
      </p:sp>
      <p:pic>
        <p:nvPicPr>
          <p:cNvPr id="33" name="图片 32">
            <a:extLst>
              <a:ext uri="{FF2B5EF4-FFF2-40B4-BE49-F238E27FC236}">
                <a16:creationId xmlns:a16="http://schemas.microsoft.com/office/drawing/2014/main" id="{51A3D610-9DE2-0B9E-0064-8CC003F62855}"/>
              </a:ext>
            </a:extLst>
          </p:cNvPr>
          <p:cNvPicPr>
            <a:picLocks noChangeAspect="1"/>
          </p:cNvPicPr>
          <p:nvPr/>
        </p:nvPicPr>
        <p:blipFill>
          <a:blip r:embed="rId2"/>
          <a:stretch>
            <a:fillRect/>
          </a:stretch>
        </p:blipFill>
        <p:spPr>
          <a:xfrm>
            <a:off x="2843808" y="2719303"/>
            <a:ext cx="5276850" cy="2447925"/>
          </a:xfrm>
          <a:prstGeom prst="rect">
            <a:avLst/>
          </a:prstGeom>
        </p:spPr>
      </p:pic>
      <p:cxnSp>
        <p:nvCxnSpPr>
          <p:cNvPr id="34" name="直接连接符 33">
            <a:extLst>
              <a:ext uri="{FF2B5EF4-FFF2-40B4-BE49-F238E27FC236}">
                <a16:creationId xmlns:a16="http://schemas.microsoft.com/office/drawing/2014/main" id="{24F8BF55-56C7-90E6-AE4B-316960D64717}"/>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3E90172-4F03-3802-A614-7477E7CC9920}"/>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B89B1E0-1D02-290F-72B7-50C02A25AD34}"/>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38F616C-40FF-CF4A-60F9-B307BA5A7C65}"/>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74D25C77-06ED-245F-6233-955DB46BBA77}"/>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1">
            <a:extLst>
              <a:ext uri="{FF2B5EF4-FFF2-40B4-BE49-F238E27FC236}">
                <a16:creationId xmlns:a16="http://schemas.microsoft.com/office/drawing/2014/main" id="{81F39B5D-BE91-3C66-DF35-943F1CCE37F0}"/>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2">
            <a:extLst>
              <a:ext uri="{FF2B5EF4-FFF2-40B4-BE49-F238E27FC236}">
                <a16:creationId xmlns:a16="http://schemas.microsoft.com/office/drawing/2014/main" id="{3A396513-BAF3-E404-454F-3C89B92DF722}"/>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3">
            <a:extLst>
              <a:ext uri="{FF2B5EF4-FFF2-40B4-BE49-F238E27FC236}">
                <a16:creationId xmlns:a16="http://schemas.microsoft.com/office/drawing/2014/main" id="{04AE797D-02AA-EEFA-6263-7646FD7D66A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Freeform 10">
            <a:extLst>
              <a:ext uri="{FF2B5EF4-FFF2-40B4-BE49-F238E27FC236}">
                <a16:creationId xmlns:a16="http://schemas.microsoft.com/office/drawing/2014/main" id="{930293A9-DAAD-5DF8-E96B-0F00D497C84D}"/>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2" name="矩形 51">
            <a:extLst>
              <a:ext uri="{FF2B5EF4-FFF2-40B4-BE49-F238E27FC236}">
                <a16:creationId xmlns:a16="http://schemas.microsoft.com/office/drawing/2014/main" id="{9112662B-10FE-0865-C4F1-8876AC045668}"/>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3" name="矩形 52">
            <a:extLst>
              <a:ext uri="{FF2B5EF4-FFF2-40B4-BE49-F238E27FC236}">
                <a16:creationId xmlns:a16="http://schemas.microsoft.com/office/drawing/2014/main" id="{06EEAAF9-D691-D1EC-361B-9082C55B519F}"/>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4" name="矩形 53">
            <a:extLst>
              <a:ext uri="{FF2B5EF4-FFF2-40B4-BE49-F238E27FC236}">
                <a16:creationId xmlns:a16="http://schemas.microsoft.com/office/drawing/2014/main" id="{96A39600-12D2-28DA-8857-309A500932E6}"/>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7" name="矩形 56">
            <a:extLst>
              <a:ext uri="{FF2B5EF4-FFF2-40B4-BE49-F238E27FC236}">
                <a16:creationId xmlns:a16="http://schemas.microsoft.com/office/drawing/2014/main" id="{AB874A17-D4F6-19B7-2EFE-7C7B70F01BF4}"/>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4235919334"/>
      </p:ext>
    </p:extLst>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a:solidFill>
                  <a:srgbClr val="354454"/>
                </a:solidFill>
                <a:latin typeface="微软雅黑" pitchFamily="34" charset="-122"/>
                <a:ea typeface="微软雅黑" pitchFamily="34" charset="-122"/>
              </a:rPr>
              <a:t>Transformer</a:t>
            </a:r>
            <a:r>
              <a:rPr lang="zh-CN" altLang="en-US" sz="1400" b="1" dirty="0">
                <a:solidFill>
                  <a:srgbClr val="354454"/>
                </a:solidFill>
                <a:latin typeface="微软雅黑" pitchFamily="34" charset="-122"/>
                <a:ea typeface="微软雅黑" pitchFamily="34" charset="-122"/>
              </a:rPr>
              <a:t>框架</a:t>
            </a:r>
          </a:p>
        </p:txBody>
      </p:sp>
      <p:pic>
        <p:nvPicPr>
          <p:cNvPr id="4" name="图片 3">
            <a:extLst>
              <a:ext uri="{FF2B5EF4-FFF2-40B4-BE49-F238E27FC236}">
                <a16:creationId xmlns:a16="http://schemas.microsoft.com/office/drawing/2014/main" id="{14DD3C37-EF9C-3AB2-8E4F-353B0BBE6191}"/>
              </a:ext>
            </a:extLst>
          </p:cNvPr>
          <p:cNvPicPr>
            <a:picLocks noChangeAspect="1"/>
          </p:cNvPicPr>
          <p:nvPr/>
        </p:nvPicPr>
        <p:blipFill>
          <a:blip r:embed="rId2"/>
          <a:stretch>
            <a:fillRect/>
          </a:stretch>
        </p:blipFill>
        <p:spPr>
          <a:xfrm>
            <a:off x="5436096" y="792763"/>
            <a:ext cx="2928959" cy="3733827"/>
          </a:xfrm>
          <a:prstGeom prst="rect">
            <a:avLst/>
          </a:prstGeom>
        </p:spPr>
      </p:pic>
      <p:sp>
        <p:nvSpPr>
          <p:cNvPr id="5" name="文本框 4">
            <a:extLst>
              <a:ext uri="{FF2B5EF4-FFF2-40B4-BE49-F238E27FC236}">
                <a16:creationId xmlns:a16="http://schemas.microsoft.com/office/drawing/2014/main" id="{2F670866-02EA-BDFA-0195-1574A597CA71}"/>
              </a:ext>
            </a:extLst>
          </p:cNvPr>
          <p:cNvSpPr txBox="1"/>
          <p:nvPr/>
        </p:nvSpPr>
        <p:spPr>
          <a:xfrm>
            <a:off x="1881813" y="816630"/>
            <a:ext cx="2664296" cy="1754326"/>
          </a:xfrm>
          <a:prstGeom prst="rect">
            <a:avLst/>
          </a:prstGeom>
          <a:noFill/>
        </p:spPr>
        <p:txBody>
          <a:bodyPr wrap="square" rtlCol="0">
            <a:spAutoFit/>
          </a:bodyPr>
          <a:lstStyle/>
          <a:p>
            <a:r>
              <a:rPr lang="en-US" altLang="zh-CN" dirty="0"/>
              <a:t> Transformer</a:t>
            </a:r>
            <a:r>
              <a:rPr lang="zh-CN" altLang="en-US" dirty="0"/>
              <a:t>框架，这里不细讲了，只需要知道整体框架就行，后面都是这个框架改动罢了，这里注意</a:t>
            </a:r>
            <a:r>
              <a:rPr lang="en-US" altLang="zh-CN" dirty="0"/>
              <a:t>Attention</a:t>
            </a:r>
            <a:r>
              <a:rPr lang="zh-CN" altLang="en-US" dirty="0"/>
              <a:t>和自回归训练</a:t>
            </a:r>
          </a:p>
        </p:txBody>
      </p:sp>
      <p:pic>
        <p:nvPicPr>
          <p:cNvPr id="7" name="图片 6">
            <a:extLst>
              <a:ext uri="{FF2B5EF4-FFF2-40B4-BE49-F238E27FC236}">
                <a16:creationId xmlns:a16="http://schemas.microsoft.com/office/drawing/2014/main" id="{24F79019-00D9-3D31-2B4E-B0FB70F0BA84}"/>
              </a:ext>
            </a:extLst>
          </p:cNvPr>
          <p:cNvPicPr>
            <a:picLocks noChangeAspect="1"/>
          </p:cNvPicPr>
          <p:nvPr/>
        </p:nvPicPr>
        <p:blipFill>
          <a:blip r:embed="rId3"/>
          <a:stretch>
            <a:fillRect/>
          </a:stretch>
        </p:blipFill>
        <p:spPr>
          <a:xfrm>
            <a:off x="1572211" y="2679067"/>
            <a:ext cx="3395833" cy="2210916"/>
          </a:xfrm>
          <a:prstGeom prst="rect">
            <a:avLst/>
          </a:prstGeom>
        </p:spPr>
      </p:pic>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6F4F20CE-A4C4-CDD0-A2CB-B96619F12CCF}"/>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32BD0C58-160F-3F6F-F0CF-77DD7F3E729E}"/>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1" name="矩形 50">
            <a:extLst>
              <a:ext uri="{FF2B5EF4-FFF2-40B4-BE49-F238E27FC236}">
                <a16:creationId xmlns:a16="http://schemas.microsoft.com/office/drawing/2014/main" id="{4582ED33-9B37-06C5-C9E5-F2BDD5C1269F}"/>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466A6F74-9BF7-11BF-50D9-B3F3A317FED0}"/>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61C881A0-51CA-40AF-87D4-10D123A540D8}"/>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392007504"/>
      </p:ext>
    </p:extLst>
  </p:cSld>
  <p:clrMapOvr>
    <a:masterClrMapping/>
  </p:clrMapOvr>
  <p:transition>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a:solidFill>
                  <a:srgbClr val="354454"/>
                </a:solidFill>
                <a:latin typeface="微软雅黑" pitchFamily="34" charset="-122"/>
                <a:ea typeface="微软雅黑" pitchFamily="34" charset="-122"/>
              </a:rPr>
              <a:t>BERT</a:t>
            </a:r>
            <a:r>
              <a:rPr lang="zh-CN" altLang="en-US" sz="1400" b="1" dirty="0">
                <a:solidFill>
                  <a:srgbClr val="354454"/>
                </a:solidFill>
                <a:latin typeface="微软雅黑" pitchFamily="34" charset="-122"/>
                <a:ea typeface="微软雅黑" pitchFamily="34" charset="-122"/>
              </a:rPr>
              <a:t>算法</a:t>
            </a:r>
          </a:p>
        </p:txBody>
      </p:sp>
      <p:sp>
        <p:nvSpPr>
          <p:cNvPr id="5" name="文本框 4">
            <a:extLst>
              <a:ext uri="{FF2B5EF4-FFF2-40B4-BE49-F238E27FC236}">
                <a16:creationId xmlns:a16="http://schemas.microsoft.com/office/drawing/2014/main" id="{2F670866-02EA-BDFA-0195-1574A597CA71}"/>
              </a:ext>
            </a:extLst>
          </p:cNvPr>
          <p:cNvSpPr txBox="1"/>
          <p:nvPr/>
        </p:nvSpPr>
        <p:spPr>
          <a:xfrm>
            <a:off x="1547664" y="698748"/>
            <a:ext cx="6894005" cy="369332"/>
          </a:xfrm>
          <a:prstGeom prst="rect">
            <a:avLst/>
          </a:prstGeom>
          <a:noFill/>
        </p:spPr>
        <p:txBody>
          <a:bodyPr wrap="square" rtlCol="0">
            <a:spAutoFit/>
          </a:bodyPr>
          <a:lstStyle/>
          <a:p>
            <a:r>
              <a:rPr lang="en-US" altLang="zh-CN" dirty="0">
                <a:solidFill>
                  <a:srgbClr val="FF0000"/>
                </a:solidFill>
              </a:rPr>
              <a:t>BERT</a:t>
            </a:r>
            <a:r>
              <a:rPr lang="zh-CN" altLang="en-US" dirty="0">
                <a:solidFill>
                  <a:srgbClr val="FF0000"/>
                </a:solidFill>
              </a:rPr>
              <a:t>将为</a:t>
            </a:r>
            <a:r>
              <a:rPr lang="en-US" altLang="zh-CN" dirty="0">
                <a:solidFill>
                  <a:srgbClr val="FF0000"/>
                </a:solidFill>
              </a:rPr>
              <a:t>NLP</a:t>
            </a:r>
            <a:r>
              <a:rPr lang="zh-CN" altLang="en-US" dirty="0">
                <a:solidFill>
                  <a:srgbClr val="FF0000"/>
                </a:solidFill>
              </a:rPr>
              <a:t>带来里程碑式的改变，也是</a:t>
            </a:r>
            <a:r>
              <a:rPr lang="en-US" altLang="zh-CN" dirty="0">
                <a:solidFill>
                  <a:srgbClr val="FF0000"/>
                </a:solidFill>
              </a:rPr>
              <a:t>NLP</a:t>
            </a:r>
            <a:r>
              <a:rPr lang="zh-CN" altLang="en-US" dirty="0">
                <a:solidFill>
                  <a:srgbClr val="FF0000"/>
                </a:solidFill>
              </a:rPr>
              <a:t>领域近期最重要的进展</a:t>
            </a:r>
            <a:r>
              <a:rPr lang="zh-CN" altLang="en-US" dirty="0"/>
              <a:t>。</a:t>
            </a:r>
          </a:p>
        </p:txBody>
      </p:sp>
      <p:pic>
        <p:nvPicPr>
          <p:cNvPr id="6" name="图片 5">
            <a:extLst>
              <a:ext uri="{FF2B5EF4-FFF2-40B4-BE49-F238E27FC236}">
                <a16:creationId xmlns:a16="http://schemas.microsoft.com/office/drawing/2014/main" id="{88B56631-5238-BA27-9264-D1161D688797}"/>
              </a:ext>
            </a:extLst>
          </p:cNvPr>
          <p:cNvPicPr>
            <a:picLocks noChangeAspect="1"/>
          </p:cNvPicPr>
          <p:nvPr/>
        </p:nvPicPr>
        <p:blipFill>
          <a:blip r:embed="rId2"/>
          <a:stretch>
            <a:fillRect/>
          </a:stretch>
        </p:blipFill>
        <p:spPr>
          <a:xfrm>
            <a:off x="2051720" y="3208548"/>
            <a:ext cx="5747554" cy="1753870"/>
          </a:xfrm>
          <a:prstGeom prst="rect">
            <a:avLst/>
          </a:prstGeom>
        </p:spPr>
      </p:pic>
      <p:sp>
        <p:nvSpPr>
          <p:cNvPr id="13" name="文本框 12">
            <a:extLst>
              <a:ext uri="{FF2B5EF4-FFF2-40B4-BE49-F238E27FC236}">
                <a16:creationId xmlns:a16="http://schemas.microsoft.com/office/drawing/2014/main" id="{4766842E-402D-5BB5-D0AD-DC39473219B9}"/>
              </a:ext>
            </a:extLst>
          </p:cNvPr>
          <p:cNvSpPr txBox="1"/>
          <p:nvPr/>
        </p:nvSpPr>
        <p:spPr>
          <a:xfrm>
            <a:off x="1388360" y="1256098"/>
            <a:ext cx="7449571" cy="923330"/>
          </a:xfrm>
          <a:prstGeom prst="rect">
            <a:avLst/>
          </a:prstGeom>
          <a:noFill/>
        </p:spPr>
        <p:txBody>
          <a:bodyPr wrap="square" rtlCol="0">
            <a:spAutoFit/>
          </a:bodyPr>
          <a:lstStyle/>
          <a:p>
            <a:r>
              <a:rPr lang="zh-CN" altLang="en-US" dirty="0"/>
              <a:t>对比</a:t>
            </a:r>
            <a:r>
              <a:rPr lang="en-US" altLang="zh-CN" dirty="0" err="1"/>
              <a:t>OpenAI</a:t>
            </a:r>
            <a:r>
              <a:rPr lang="en-US" altLang="zh-CN" dirty="0"/>
              <a:t> GPT(Generative pre-trained transformer)</a:t>
            </a:r>
            <a:r>
              <a:rPr lang="zh-CN" altLang="en-US" dirty="0"/>
              <a:t>，</a:t>
            </a:r>
            <a:r>
              <a:rPr lang="en-US" altLang="zh-CN" dirty="0"/>
              <a:t>BERT</a:t>
            </a:r>
            <a:r>
              <a:rPr lang="zh-CN" altLang="en-US" dirty="0"/>
              <a:t>是双向的</a:t>
            </a:r>
            <a:r>
              <a:rPr lang="en-US" altLang="zh-CN" dirty="0"/>
              <a:t>Transformer block</a:t>
            </a:r>
            <a:r>
              <a:rPr lang="zh-CN" altLang="en-US" dirty="0"/>
              <a:t>连接；就像单向</a:t>
            </a:r>
            <a:r>
              <a:rPr lang="en-US" altLang="zh-CN" dirty="0"/>
              <a:t>RNN</a:t>
            </a:r>
            <a:r>
              <a:rPr lang="zh-CN" altLang="en-US" dirty="0"/>
              <a:t>和双向</a:t>
            </a:r>
            <a:r>
              <a:rPr lang="en-US" altLang="zh-CN" dirty="0"/>
              <a:t>RNN</a:t>
            </a:r>
            <a:r>
              <a:rPr lang="zh-CN" altLang="en-US" dirty="0"/>
              <a:t>的区别，直觉上来讲效果会好一些。</a:t>
            </a:r>
          </a:p>
        </p:txBody>
      </p:sp>
      <p:sp>
        <p:nvSpPr>
          <p:cNvPr id="14" name="文本框 13">
            <a:extLst>
              <a:ext uri="{FF2B5EF4-FFF2-40B4-BE49-F238E27FC236}">
                <a16:creationId xmlns:a16="http://schemas.microsoft.com/office/drawing/2014/main" id="{687901C9-D6CD-824D-5054-CD7C22E0A6F4}"/>
              </a:ext>
            </a:extLst>
          </p:cNvPr>
          <p:cNvSpPr txBox="1"/>
          <p:nvPr/>
        </p:nvSpPr>
        <p:spPr>
          <a:xfrm>
            <a:off x="1547663" y="2426325"/>
            <a:ext cx="7173751" cy="646331"/>
          </a:xfrm>
          <a:prstGeom prst="rect">
            <a:avLst/>
          </a:prstGeom>
          <a:noFill/>
        </p:spPr>
        <p:txBody>
          <a:bodyPr wrap="square" rtlCol="0">
            <a:spAutoFit/>
          </a:bodyPr>
          <a:lstStyle/>
          <a:p>
            <a:r>
              <a:rPr lang="zh-CN" altLang="en-US" dirty="0"/>
              <a:t>这里的</a:t>
            </a:r>
            <a:r>
              <a:rPr lang="en-US" altLang="zh-CN" dirty="0"/>
              <a:t>Embedding</a:t>
            </a:r>
            <a:r>
              <a:rPr lang="zh-CN" altLang="en-US" dirty="0"/>
              <a:t>由三种</a:t>
            </a:r>
            <a:r>
              <a:rPr lang="en-US" altLang="zh-CN" dirty="0"/>
              <a:t>Embedding</a:t>
            </a:r>
            <a:r>
              <a:rPr lang="zh-CN" altLang="en-US" dirty="0"/>
              <a:t>求和而成：</a:t>
            </a:r>
            <a:endParaRPr lang="en-US" altLang="zh-CN" dirty="0"/>
          </a:p>
          <a:p>
            <a:r>
              <a:rPr lang="zh-CN" altLang="en-US" dirty="0"/>
              <a:t>就是扩展了</a:t>
            </a:r>
            <a:r>
              <a:rPr lang="en-US" altLang="zh-CN" dirty="0"/>
              <a:t>vector</a:t>
            </a:r>
            <a:r>
              <a:rPr lang="zh-CN" altLang="en-US" dirty="0"/>
              <a:t>，可以前后学习，并实现后续改进</a:t>
            </a:r>
          </a:p>
        </p:txBody>
      </p:sp>
      <p:cxnSp>
        <p:nvCxnSpPr>
          <p:cNvPr id="32" name="直接连接符 31">
            <a:extLst>
              <a:ext uri="{FF2B5EF4-FFF2-40B4-BE49-F238E27FC236}">
                <a16:creationId xmlns:a16="http://schemas.microsoft.com/office/drawing/2014/main" id="{FABC9EA1-ED93-48E4-E766-AB0AFCFF2084}"/>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A5364A4-541E-29F6-D93F-EA424FF0F348}"/>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39F6AF0-3CB2-63E5-FCEE-936D4AEAB6B4}"/>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E24CC89-8A81-F68D-DF5F-8D9A6CA63576}"/>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C23DA18-7BA0-4BE4-BA3A-FA0A515F1A89}"/>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82793B25-FD63-37D9-B2D4-549BA1B9A93B}"/>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7AF54B40-A5AC-DE0F-BF4D-0FA6C2C1411E}"/>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704EBF3D-2B87-D93A-213B-3B6175D167A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6E7C6DE3-84CF-B046-5927-8E8501152965}"/>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44FBC890-B680-F78D-D8AE-11DA57CCD5EC}"/>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1" name="矩形 50">
            <a:extLst>
              <a:ext uri="{FF2B5EF4-FFF2-40B4-BE49-F238E27FC236}">
                <a16:creationId xmlns:a16="http://schemas.microsoft.com/office/drawing/2014/main" id="{3D546BAF-3312-7ADD-AD0C-42D6FEB223D2}"/>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F26A35B5-65BE-CDB8-0BF4-B031C839D358}"/>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5" name="矩形 54">
            <a:extLst>
              <a:ext uri="{FF2B5EF4-FFF2-40B4-BE49-F238E27FC236}">
                <a16:creationId xmlns:a16="http://schemas.microsoft.com/office/drawing/2014/main" id="{893C3607-478F-BA1D-F7FD-021DDCF8C056}"/>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1856099103"/>
      </p:ext>
    </p:extLst>
  </p:cSld>
  <p:clrMapOvr>
    <a:masterClrMapping/>
  </p:clrMapOvr>
  <p:transition>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CA6839-6EC1-C350-A5EE-521AF1B81778}"/>
              </a:ext>
            </a:extLst>
          </p:cNvPr>
          <p:cNvPicPr>
            <a:picLocks noChangeAspect="1"/>
          </p:cNvPicPr>
          <p:nvPr/>
        </p:nvPicPr>
        <p:blipFill>
          <a:blip r:embed="rId2"/>
          <a:stretch>
            <a:fillRect/>
          </a:stretch>
        </p:blipFill>
        <p:spPr>
          <a:xfrm>
            <a:off x="755576" y="122684"/>
            <a:ext cx="7315601" cy="4896544"/>
          </a:xfrm>
          <a:prstGeom prst="rect">
            <a:avLst/>
          </a:prstGeom>
        </p:spPr>
      </p:pic>
    </p:spTree>
    <p:extLst>
      <p:ext uri="{BB962C8B-B14F-4D97-AF65-F5344CB8AC3E}">
        <p14:creationId xmlns:p14="http://schemas.microsoft.com/office/powerpoint/2010/main" val="3064158817"/>
      </p:ext>
    </p:extLst>
  </p:cSld>
  <p:clrMapOvr>
    <a:masterClrMapping/>
  </p:clrMapOvr>
  <p:transition>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a:solidFill>
                  <a:srgbClr val="354454"/>
                </a:solidFill>
                <a:latin typeface="微软雅黑" pitchFamily="34" charset="-122"/>
                <a:ea typeface="微软雅黑" pitchFamily="34" charset="-122"/>
              </a:rPr>
              <a:t>BERT</a:t>
            </a:r>
            <a:r>
              <a:rPr lang="zh-CN" altLang="en-US" sz="1400" b="1" dirty="0">
                <a:solidFill>
                  <a:srgbClr val="354454"/>
                </a:solidFill>
                <a:latin typeface="微软雅黑" pitchFamily="34" charset="-122"/>
                <a:ea typeface="微软雅黑" pitchFamily="34" charset="-122"/>
              </a:rPr>
              <a:t>算法</a:t>
            </a:r>
          </a:p>
        </p:txBody>
      </p:sp>
      <p:sp>
        <p:nvSpPr>
          <p:cNvPr id="5" name="文本框 4">
            <a:extLst>
              <a:ext uri="{FF2B5EF4-FFF2-40B4-BE49-F238E27FC236}">
                <a16:creationId xmlns:a16="http://schemas.microsoft.com/office/drawing/2014/main" id="{2F670866-02EA-BDFA-0195-1574A597CA71}"/>
              </a:ext>
            </a:extLst>
          </p:cNvPr>
          <p:cNvSpPr txBox="1"/>
          <p:nvPr/>
        </p:nvSpPr>
        <p:spPr>
          <a:xfrm>
            <a:off x="1547664" y="698748"/>
            <a:ext cx="6894005" cy="369332"/>
          </a:xfrm>
          <a:prstGeom prst="rect">
            <a:avLst/>
          </a:prstGeom>
          <a:noFill/>
        </p:spPr>
        <p:txBody>
          <a:bodyPr wrap="square" rtlCol="0">
            <a:spAutoFit/>
          </a:bodyPr>
          <a:lstStyle/>
          <a:p>
            <a:r>
              <a:rPr lang="en-US" altLang="zh-CN" dirty="0">
                <a:solidFill>
                  <a:srgbClr val="FF0000"/>
                </a:solidFill>
              </a:rPr>
              <a:t>BERT</a:t>
            </a:r>
            <a:r>
              <a:rPr lang="zh-CN" altLang="en-US" dirty="0">
                <a:solidFill>
                  <a:srgbClr val="FF0000"/>
                </a:solidFill>
              </a:rPr>
              <a:t>将为</a:t>
            </a:r>
            <a:r>
              <a:rPr lang="en-US" altLang="zh-CN" dirty="0">
                <a:solidFill>
                  <a:srgbClr val="FF0000"/>
                </a:solidFill>
              </a:rPr>
              <a:t>NLP</a:t>
            </a:r>
            <a:r>
              <a:rPr lang="zh-CN" altLang="en-US" dirty="0">
                <a:solidFill>
                  <a:srgbClr val="FF0000"/>
                </a:solidFill>
              </a:rPr>
              <a:t>带来里程碑式的改变，也是</a:t>
            </a:r>
            <a:r>
              <a:rPr lang="en-US" altLang="zh-CN" dirty="0">
                <a:solidFill>
                  <a:srgbClr val="FF0000"/>
                </a:solidFill>
              </a:rPr>
              <a:t>NLP</a:t>
            </a:r>
            <a:r>
              <a:rPr lang="zh-CN" altLang="en-US" dirty="0">
                <a:solidFill>
                  <a:srgbClr val="FF0000"/>
                </a:solidFill>
              </a:rPr>
              <a:t>领域近期最重要的进展</a:t>
            </a:r>
            <a:r>
              <a:rPr lang="zh-CN" altLang="en-US" dirty="0"/>
              <a:t>。</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691679" y="1240522"/>
            <a:ext cx="7205219" cy="1477328"/>
          </a:xfrm>
          <a:prstGeom prst="rect">
            <a:avLst/>
          </a:prstGeom>
          <a:noFill/>
        </p:spPr>
        <p:txBody>
          <a:bodyPr wrap="square">
            <a:spAutoFit/>
          </a:bodyPr>
          <a:lstStyle/>
          <a:p>
            <a:r>
              <a:rPr lang="zh-CN" altLang="en-US" dirty="0"/>
              <a:t>任务1: Masked LM</a:t>
            </a:r>
            <a:endParaRPr lang="en-US" altLang="zh-CN" dirty="0"/>
          </a:p>
          <a:p>
            <a:r>
              <a:rPr lang="zh-CN" altLang="en-US" dirty="0"/>
              <a:t>采用前后文本学习，预训练类似做完形填空，猜中间的词，更好的理解文本。</a:t>
            </a:r>
            <a:endParaRPr lang="en-US" altLang="zh-CN" dirty="0"/>
          </a:p>
          <a:p>
            <a:r>
              <a:rPr lang="zh-CN" altLang="en-US" dirty="0"/>
              <a:t>任务</a:t>
            </a:r>
            <a:r>
              <a:rPr lang="en-US" altLang="zh-CN" dirty="0"/>
              <a:t>2</a:t>
            </a:r>
            <a:r>
              <a:rPr lang="zh-CN" altLang="en-US" dirty="0"/>
              <a:t>：下一句预测</a:t>
            </a:r>
            <a:endParaRPr lang="en-US" altLang="zh-CN" dirty="0"/>
          </a:p>
          <a:p>
            <a:r>
              <a:rPr lang="zh-CN" altLang="en-US" dirty="0"/>
              <a:t>传统的预测语句之间的关联性，进而拥有出色的语言处理能力</a:t>
            </a:r>
          </a:p>
        </p:txBody>
      </p:sp>
      <p:pic>
        <p:nvPicPr>
          <p:cNvPr id="7" name="图片 6">
            <a:extLst>
              <a:ext uri="{FF2B5EF4-FFF2-40B4-BE49-F238E27FC236}">
                <a16:creationId xmlns:a16="http://schemas.microsoft.com/office/drawing/2014/main" id="{C9EFB166-FE45-143D-E76D-F3D55C5EF447}"/>
              </a:ext>
            </a:extLst>
          </p:cNvPr>
          <p:cNvPicPr>
            <a:picLocks noChangeAspect="1"/>
          </p:cNvPicPr>
          <p:nvPr/>
        </p:nvPicPr>
        <p:blipFill>
          <a:blip r:embed="rId2"/>
          <a:stretch>
            <a:fillRect/>
          </a:stretch>
        </p:blipFill>
        <p:spPr>
          <a:xfrm>
            <a:off x="1619854" y="2959684"/>
            <a:ext cx="7167615" cy="1652600"/>
          </a:xfrm>
          <a:prstGeom prst="rect">
            <a:avLst/>
          </a:prstGeom>
        </p:spPr>
      </p:pic>
      <p:cxnSp>
        <p:nvCxnSpPr>
          <p:cNvPr id="33" name="直接连接符 32">
            <a:extLst>
              <a:ext uri="{FF2B5EF4-FFF2-40B4-BE49-F238E27FC236}">
                <a16:creationId xmlns:a16="http://schemas.microsoft.com/office/drawing/2014/main" id="{E73572E0-D625-97DE-255B-BD1523AFAB1B}"/>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496F066-1ECC-A74C-1508-C5A0941E336F}"/>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E8464A0-F398-62DF-902D-FE9760FE5DB2}"/>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D172AA3-B5EC-FAF8-70D6-805A10911A41}"/>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7D8384C-5637-DB00-A089-7D22918B4243}"/>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763AB932-E067-F485-A38E-3935A3148250}"/>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B2F9FB30-F279-29EA-0867-4D4A771F1800}"/>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B96FC5D9-09A3-F493-A3D7-7E888A7EBBAD}"/>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610B0F42-F30E-7E55-5CF9-4703B4D51A0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7C3F62C4-0A9E-13EA-3822-FE545DB82BEB}"/>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3EEFD3A8-031C-C1D3-F3C6-B4FBE0AC0E3C}"/>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ADC204DA-C2BC-93DE-079C-348DD8A96221}"/>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75F539A8-C704-4F98-5A16-A7357F4AC849}"/>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366645573"/>
      </p:ext>
    </p:extLst>
  </p:cSld>
  <p:clrMapOvr>
    <a:masterClrMapping/>
  </p:clrMapOvr>
  <p:transition>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UniLM</a:t>
            </a:r>
            <a:r>
              <a:rPr lang="zh-CN" altLang="en-US" sz="1400" b="1" dirty="0">
                <a:solidFill>
                  <a:srgbClr val="354454"/>
                </a:solidFill>
                <a:latin typeface="微软雅黑" pitchFamily="34" charset="-122"/>
                <a:ea typeface="微软雅黑" pitchFamily="34" charset="-122"/>
              </a:rPr>
              <a:t>算法</a:t>
            </a:r>
          </a:p>
        </p:txBody>
      </p:sp>
      <p:sp>
        <p:nvSpPr>
          <p:cNvPr id="5" name="文本框 4">
            <a:extLst>
              <a:ext uri="{FF2B5EF4-FFF2-40B4-BE49-F238E27FC236}">
                <a16:creationId xmlns:a16="http://schemas.microsoft.com/office/drawing/2014/main" id="{2F670866-02EA-BDFA-0195-1574A597CA71}"/>
              </a:ext>
            </a:extLst>
          </p:cNvPr>
          <p:cNvSpPr txBox="1"/>
          <p:nvPr/>
        </p:nvSpPr>
        <p:spPr>
          <a:xfrm>
            <a:off x="1547664" y="698748"/>
            <a:ext cx="7133644" cy="646331"/>
          </a:xfrm>
          <a:prstGeom prst="rect">
            <a:avLst/>
          </a:prstGeom>
          <a:noFill/>
        </p:spPr>
        <p:txBody>
          <a:bodyPr wrap="square" rtlCol="0">
            <a:spAutoFit/>
          </a:bodyPr>
          <a:lstStyle/>
          <a:p>
            <a:r>
              <a:rPr lang="zh-CN" altLang="en-US" dirty="0">
                <a:solidFill>
                  <a:srgbClr val="FF0000"/>
                </a:solidFill>
              </a:rPr>
              <a:t>通过不同任务，去优化同一分模型参数，在不同任务中，模型参数是共享的</a:t>
            </a:r>
            <a:r>
              <a:rPr lang="zh-CN" altLang="en-US" dirty="0"/>
              <a:t>。</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531114" y="1277157"/>
            <a:ext cx="3268385" cy="3416320"/>
          </a:xfrm>
          <a:prstGeom prst="rect">
            <a:avLst/>
          </a:prstGeom>
          <a:noFill/>
        </p:spPr>
        <p:txBody>
          <a:bodyPr wrap="square">
            <a:spAutoFit/>
          </a:bodyPr>
          <a:lstStyle/>
          <a:p>
            <a:r>
              <a:rPr lang="zh-CN" altLang="en-US" dirty="0"/>
              <a:t>在预训练阶段，</a:t>
            </a:r>
            <a:r>
              <a:rPr lang="en-US" altLang="zh-CN" dirty="0" err="1">
                <a:solidFill>
                  <a:srgbClr val="FF0000"/>
                </a:solidFill>
              </a:rPr>
              <a:t>UniLM</a:t>
            </a:r>
            <a:r>
              <a:rPr lang="zh-CN" altLang="en-US" dirty="0">
                <a:solidFill>
                  <a:srgbClr val="FF0000"/>
                </a:solidFill>
              </a:rPr>
              <a:t>模型</a:t>
            </a:r>
            <a:r>
              <a:rPr lang="zh-CN" altLang="en-US" dirty="0"/>
              <a:t>通过三种不同目标函数的语言模型（包括：双向语言模型，单向语言模型和序列到序列语言模型），</a:t>
            </a:r>
            <a:r>
              <a:rPr lang="zh-CN" altLang="en-US" dirty="0">
                <a:solidFill>
                  <a:srgbClr val="FF0000"/>
                </a:solidFill>
              </a:rPr>
              <a:t>去共同优化同一个</a:t>
            </a:r>
            <a:r>
              <a:rPr lang="en-US" altLang="zh-CN" dirty="0">
                <a:solidFill>
                  <a:srgbClr val="FF0000"/>
                </a:solidFill>
              </a:rPr>
              <a:t>Transformer</a:t>
            </a:r>
            <a:r>
              <a:rPr lang="zh-CN" altLang="en-US" dirty="0">
                <a:solidFill>
                  <a:srgbClr val="FF0000"/>
                </a:solidFill>
              </a:rPr>
              <a:t>网络</a:t>
            </a:r>
            <a:r>
              <a:rPr lang="zh-CN" altLang="en-US" dirty="0"/>
              <a:t>；为了控制对将要预测的</a:t>
            </a:r>
            <a:r>
              <a:rPr lang="en-US" altLang="zh-CN" dirty="0"/>
              <a:t>token</a:t>
            </a:r>
            <a:r>
              <a:rPr lang="zh-CN" altLang="en-US" dirty="0"/>
              <a:t>可见到的上下文，作者使用了</a:t>
            </a:r>
            <a:r>
              <a:rPr lang="zh-CN" altLang="en-US" dirty="0">
                <a:solidFill>
                  <a:srgbClr val="FF0000"/>
                </a:solidFill>
              </a:rPr>
              <a:t>不同的</a:t>
            </a:r>
            <a:r>
              <a:rPr lang="en-US" altLang="zh-CN" dirty="0">
                <a:solidFill>
                  <a:srgbClr val="FF0000"/>
                </a:solidFill>
              </a:rPr>
              <a:t>self-attention mask</a:t>
            </a:r>
            <a:r>
              <a:rPr lang="zh-CN" altLang="en-US" dirty="0">
                <a:solidFill>
                  <a:srgbClr val="FF0000"/>
                </a:solidFill>
              </a:rPr>
              <a:t>来实现</a:t>
            </a:r>
            <a:r>
              <a:rPr lang="zh-CN" altLang="en-US" dirty="0"/>
              <a:t>。换句话说，就是通过不同的掩码来控制预测单词的可见上下文词语数量，实现不同的模型表征。</a:t>
            </a:r>
          </a:p>
        </p:txBody>
      </p:sp>
      <p:pic>
        <p:nvPicPr>
          <p:cNvPr id="15" name="图片 14">
            <a:extLst>
              <a:ext uri="{FF2B5EF4-FFF2-40B4-BE49-F238E27FC236}">
                <a16:creationId xmlns:a16="http://schemas.microsoft.com/office/drawing/2014/main" id="{5389FF19-7969-B008-9635-EF5DC37FA4F2}"/>
              </a:ext>
            </a:extLst>
          </p:cNvPr>
          <p:cNvPicPr>
            <a:picLocks noChangeAspect="1"/>
          </p:cNvPicPr>
          <p:nvPr/>
        </p:nvPicPr>
        <p:blipFill>
          <a:blip r:embed="rId2"/>
          <a:stretch>
            <a:fillRect/>
          </a:stretch>
        </p:blipFill>
        <p:spPr>
          <a:xfrm>
            <a:off x="4735644" y="1274812"/>
            <a:ext cx="4210081" cy="3390925"/>
          </a:xfrm>
          <a:prstGeom prst="rect">
            <a:avLst/>
          </a:prstGeom>
        </p:spPr>
      </p:pic>
      <p:cxnSp>
        <p:nvCxnSpPr>
          <p:cNvPr id="33" name="直接连接符 32">
            <a:extLst>
              <a:ext uri="{FF2B5EF4-FFF2-40B4-BE49-F238E27FC236}">
                <a16:creationId xmlns:a16="http://schemas.microsoft.com/office/drawing/2014/main" id="{DE228B31-01A7-363D-DFD1-083E96E63D04}"/>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229E3A3-E63D-06D1-53AA-D58E221DC518}"/>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77C2461-DE9F-CEB7-6A1B-D82539C24719}"/>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B3C7F02-E3DE-C231-0516-29A496A020AB}"/>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5A6AC94F-ED9F-CCBE-0152-6447788E7AFA}"/>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23A612DB-6ECA-69B2-34BD-69B4755200E1}"/>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85AFD8AF-EC4E-0A79-C69D-9892356B157D}"/>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AA936F90-A364-9179-371D-A906BA93D0BF}"/>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813E9DC1-24D4-3EB5-ACB8-273BB161729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BF7852A6-0B6D-BD94-D133-2463DF67C28D}"/>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5D32CF56-6F00-A4F2-7B2F-C0C043A7DAFD}"/>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0CCE17DB-8D1B-A972-53FF-45D8074D9AD2}"/>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BB6AC62C-47F5-5192-5C06-94BCD68AAD1F}"/>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191402731"/>
      </p:ext>
    </p:extLst>
  </p:cSld>
  <p:clrMapOvr>
    <a:masterClrMapping/>
  </p:clrMapOvr>
  <p:transition>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UniLM</a:t>
            </a:r>
            <a:r>
              <a:rPr lang="zh-CN" altLang="en-US" sz="1400" b="1" dirty="0">
                <a:solidFill>
                  <a:srgbClr val="354454"/>
                </a:solidFill>
                <a:latin typeface="微软雅黑" pitchFamily="34" charset="-122"/>
                <a:ea typeface="微软雅黑" pitchFamily="34" charset="-122"/>
              </a:rPr>
              <a:t>算法</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531114" y="717747"/>
            <a:ext cx="7612886" cy="1754326"/>
          </a:xfrm>
          <a:prstGeom prst="rect">
            <a:avLst/>
          </a:prstGeom>
          <a:noFill/>
        </p:spPr>
        <p:txBody>
          <a:bodyPr wrap="square">
            <a:spAutoFit/>
          </a:bodyPr>
          <a:lstStyle/>
          <a:p>
            <a:r>
              <a:rPr lang="zh-CN" altLang="en-US" dirty="0"/>
              <a:t>自我改进：</a:t>
            </a:r>
            <a:endParaRPr lang="en-US" altLang="zh-CN" dirty="0"/>
          </a:p>
          <a:p>
            <a:r>
              <a:rPr lang="zh-CN" altLang="en-US" dirty="0"/>
              <a:t>改进交叉熵，利用</a:t>
            </a:r>
            <a:r>
              <a:rPr lang="zh-CN" altLang="en-US" b="1" i="0" dirty="0">
                <a:solidFill>
                  <a:srgbClr val="333333"/>
                </a:solidFill>
                <a:effectLst/>
                <a:latin typeface="Georgia" panose="02040502050405020303" pitchFamily="18" charset="0"/>
              </a:rPr>
              <a:t>稀疏</a:t>
            </a:r>
            <a:r>
              <a:rPr lang="en-US" altLang="zh-CN" b="1" i="0" dirty="0" err="1">
                <a:solidFill>
                  <a:srgbClr val="333333"/>
                </a:solidFill>
                <a:effectLst/>
                <a:latin typeface="Georgia" panose="02040502050405020303" pitchFamily="18" charset="0"/>
              </a:rPr>
              <a:t>Softmax</a:t>
            </a:r>
            <a:r>
              <a:rPr lang="zh-CN" altLang="en-US" b="1" i="0" dirty="0">
                <a:solidFill>
                  <a:srgbClr val="333333"/>
                </a:solidFill>
                <a:effectLst/>
                <a:latin typeface="Georgia" panose="02040502050405020303" pitchFamily="18" charset="0"/>
              </a:rPr>
              <a:t>构建</a:t>
            </a:r>
            <a:r>
              <a:rPr lang="en-US" altLang="zh-CN" b="0" i="0" dirty="0">
                <a:effectLst/>
                <a:latin typeface="Georgia" panose="02040502050405020303" pitchFamily="18" charset="0"/>
              </a:rPr>
              <a:t>Sparse </a:t>
            </a:r>
            <a:r>
              <a:rPr lang="en-US" altLang="zh-CN" b="0" i="0" dirty="0" err="1">
                <a:effectLst/>
                <a:latin typeface="Georgia" panose="02040502050405020303" pitchFamily="18" charset="0"/>
              </a:rPr>
              <a:t>Softmax</a:t>
            </a:r>
            <a:endParaRPr lang="en-US" altLang="zh-CN" b="0" i="0" dirty="0">
              <a:effectLst/>
              <a:latin typeface="Georgia" panose="02040502050405020303" pitchFamily="18" charset="0"/>
            </a:endParaRPr>
          </a:p>
          <a:p>
            <a:r>
              <a:rPr lang="en-US" altLang="zh-CN" b="0" i="0" dirty="0">
                <a:effectLst/>
                <a:latin typeface="Georgia" panose="02040502050405020303" pitchFamily="18" charset="0"/>
              </a:rPr>
              <a:t>Sparse </a:t>
            </a:r>
            <a:r>
              <a:rPr lang="en-US" altLang="zh-CN" b="0" i="0" dirty="0" err="1">
                <a:effectLst/>
                <a:latin typeface="Georgia" panose="02040502050405020303" pitchFamily="18" charset="0"/>
              </a:rPr>
              <a:t>Softmax</a:t>
            </a:r>
            <a:r>
              <a:rPr lang="zh-CN" altLang="en-US" b="0" i="0" dirty="0">
                <a:effectLst/>
                <a:latin typeface="Georgia" panose="02040502050405020303" pitchFamily="18" charset="0"/>
              </a:rPr>
              <a:t>的思想源于</a:t>
            </a:r>
            <a:r>
              <a:rPr lang="en-US" altLang="zh-CN" b="0" i="0" u="none" strike="noStrike" dirty="0">
                <a:solidFill>
                  <a:srgbClr val="058C05"/>
                </a:solidFill>
                <a:effectLst/>
                <a:latin typeface="Georgia" panose="02040502050405020303" pitchFamily="18" charset="0"/>
                <a:hlinkClick r:id="rId2"/>
              </a:rPr>
              <a:t>《From </a:t>
            </a:r>
            <a:r>
              <a:rPr lang="en-US" altLang="zh-CN" b="0" i="0" u="none" strike="noStrike" dirty="0" err="1">
                <a:solidFill>
                  <a:srgbClr val="058C05"/>
                </a:solidFill>
                <a:effectLst/>
                <a:latin typeface="Georgia" panose="02040502050405020303" pitchFamily="18" charset="0"/>
                <a:hlinkClick r:id="rId2"/>
              </a:rPr>
              <a:t>Softmax</a:t>
            </a:r>
            <a:r>
              <a:rPr lang="en-US" altLang="zh-CN" b="0" i="0" u="none" strike="noStrike" dirty="0">
                <a:solidFill>
                  <a:srgbClr val="058C05"/>
                </a:solidFill>
                <a:effectLst/>
                <a:latin typeface="Georgia" panose="02040502050405020303" pitchFamily="18" charset="0"/>
                <a:hlinkClick r:id="rId2"/>
              </a:rPr>
              <a:t> to </a:t>
            </a:r>
            <a:r>
              <a:rPr lang="en-US" altLang="zh-CN" b="0" i="0" u="none" strike="noStrike" dirty="0" err="1">
                <a:solidFill>
                  <a:srgbClr val="058C05"/>
                </a:solidFill>
                <a:effectLst/>
                <a:latin typeface="Georgia" panose="02040502050405020303" pitchFamily="18" charset="0"/>
                <a:hlinkClick r:id="rId2"/>
              </a:rPr>
              <a:t>Sparsemax</a:t>
            </a:r>
            <a:r>
              <a:rPr lang="en-US" altLang="zh-CN" b="0" i="0" u="none" strike="noStrike" dirty="0">
                <a:solidFill>
                  <a:srgbClr val="058C05"/>
                </a:solidFill>
                <a:effectLst/>
                <a:latin typeface="Georgia" panose="02040502050405020303" pitchFamily="18" charset="0"/>
                <a:hlinkClick r:id="rId2"/>
              </a:rPr>
              <a:t>: A Sparse Model of Attention and Multi-Label Classification》</a:t>
            </a:r>
            <a:r>
              <a:rPr lang="zh-CN" altLang="en-US" b="0" i="0" dirty="0">
                <a:effectLst/>
                <a:latin typeface="Georgia" panose="02040502050405020303" pitchFamily="18" charset="0"/>
              </a:rPr>
              <a:t>、</a:t>
            </a:r>
            <a:r>
              <a:rPr lang="en-US" altLang="zh-CN" b="0" i="0" u="none" strike="noStrike" dirty="0">
                <a:solidFill>
                  <a:srgbClr val="058C05"/>
                </a:solidFill>
                <a:effectLst/>
                <a:latin typeface="Georgia" panose="02040502050405020303" pitchFamily="18" charset="0"/>
                <a:hlinkClick r:id="rId3"/>
              </a:rPr>
              <a:t>《Sparse Sequence-to-Sequence Models》</a:t>
            </a:r>
            <a:r>
              <a:rPr lang="zh-CN" altLang="en-US" b="0" i="0" dirty="0">
                <a:effectLst/>
                <a:latin typeface="Georgia" panose="02040502050405020303" pitchFamily="18" charset="0"/>
              </a:rPr>
              <a:t>等文章，大佬的改进这里借用。</a:t>
            </a:r>
            <a:endParaRPr lang="en-US" altLang="zh-CN" b="1" i="0" dirty="0">
              <a:solidFill>
                <a:srgbClr val="333333"/>
              </a:solidFill>
              <a:effectLst/>
              <a:latin typeface="Georgia" panose="02040502050405020303" pitchFamily="18" charset="0"/>
            </a:endParaRPr>
          </a:p>
          <a:p>
            <a:endParaRPr lang="zh-CN" altLang="en-US" dirty="0"/>
          </a:p>
        </p:txBody>
      </p:sp>
      <p:pic>
        <p:nvPicPr>
          <p:cNvPr id="4" name="图片 3">
            <a:extLst>
              <a:ext uri="{FF2B5EF4-FFF2-40B4-BE49-F238E27FC236}">
                <a16:creationId xmlns:a16="http://schemas.microsoft.com/office/drawing/2014/main" id="{6D0DD52C-454D-880C-3523-EFE82B73DFAC}"/>
              </a:ext>
            </a:extLst>
          </p:cNvPr>
          <p:cNvPicPr>
            <a:picLocks noChangeAspect="1"/>
          </p:cNvPicPr>
          <p:nvPr/>
        </p:nvPicPr>
        <p:blipFill>
          <a:blip r:embed="rId4"/>
          <a:stretch>
            <a:fillRect/>
          </a:stretch>
        </p:blipFill>
        <p:spPr>
          <a:xfrm>
            <a:off x="1573435" y="2359522"/>
            <a:ext cx="7200953" cy="2409843"/>
          </a:xfrm>
          <a:prstGeom prst="rect">
            <a:avLst/>
          </a:prstGeom>
        </p:spPr>
      </p:pic>
      <p:cxnSp>
        <p:nvCxnSpPr>
          <p:cNvPr id="33" name="直接连接符 32">
            <a:extLst>
              <a:ext uri="{FF2B5EF4-FFF2-40B4-BE49-F238E27FC236}">
                <a16:creationId xmlns:a16="http://schemas.microsoft.com/office/drawing/2014/main" id="{BDFE9825-8A20-9CFA-16D7-3ACB0C51868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1E1617-76DA-12E5-D5F7-FCB1A977871D}"/>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E65163E-E817-53E3-402B-BA6AF7C743A8}"/>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40A6E24-4E6F-657D-59FC-861E97E12387}"/>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2DA5592-95D8-4C42-A6C2-6503FE467157}"/>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640BD716-D6D3-FA96-A3A2-4C21A2FCDDC7}"/>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A2EC1FD9-86AA-65D3-8E81-9C02A1D01505}"/>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50FBBBA0-33E8-FBF5-A8E0-0C5405535079}"/>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6A96B943-386D-CE0D-6FE6-284F8EF112F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D32C8394-D2E0-466C-ADEB-82334F7DC4BF}"/>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996D3D7E-E80D-3969-8235-6536044A21A0}"/>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50F65058-296E-96CA-DE95-BCE424BDFD8A}"/>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8F73098C-1759-AF0B-2E6E-1F8870EA6F1C}"/>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309964138"/>
      </p:ext>
    </p:extLst>
  </p:cSld>
  <p:clrMapOvr>
    <a:masterClrMapping/>
  </p:clrMapOvr>
  <p:transition>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UniLM</a:t>
            </a:r>
            <a:r>
              <a:rPr lang="zh-CN" altLang="en-US" sz="1400" b="1" dirty="0">
                <a:solidFill>
                  <a:srgbClr val="354454"/>
                </a:solidFill>
                <a:latin typeface="微软雅黑" pitchFamily="34" charset="-122"/>
                <a:ea typeface="微软雅黑" pitchFamily="34" charset="-122"/>
              </a:rPr>
              <a:t>算法</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531114" y="717747"/>
            <a:ext cx="7612886" cy="1200329"/>
          </a:xfrm>
          <a:prstGeom prst="rect">
            <a:avLst/>
          </a:prstGeom>
          <a:noFill/>
        </p:spPr>
        <p:txBody>
          <a:bodyPr wrap="square">
            <a:spAutoFit/>
          </a:bodyPr>
          <a:lstStyle/>
          <a:p>
            <a:r>
              <a:rPr lang="zh-CN" altLang="en-US" dirty="0"/>
              <a:t>模型调整：</a:t>
            </a:r>
            <a:endParaRPr lang="en-US" altLang="zh-CN" dirty="0"/>
          </a:p>
          <a:p>
            <a:r>
              <a:rPr lang="zh-CN" altLang="en-US" dirty="0"/>
              <a:t>重写编码解码，与任务匹配，实现标题的生成（主流都是摘要，标题准确率太低）</a:t>
            </a:r>
            <a:endParaRPr lang="en-US" altLang="zh-CN" dirty="0"/>
          </a:p>
          <a:p>
            <a:endParaRPr lang="en-US" altLang="zh-CN" dirty="0"/>
          </a:p>
        </p:txBody>
      </p:sp>
      <p:pic>
        <p:nvPicPr>
          <p:cNvPr id="5" name="图片 4">
            <a:extLst>
              <a:ext uri="{FF2B5EF4-FFF2-40B4-BE49-F238E27FC236}">
                <a16:creationId xmlns:a16="http://schemas.microsoft.com/office/drawing/2014/main" id="{99D2ADF2-CC8C-ECDB-942D-A01780763E48}"/>
              </a:ext>
            </a:extLst>
          </p:cNvPr>
          <p:cNvPicPr>
            <a:picLocks noChangeAspect="1"/>
          </p:cNvPicPr>
          <p:nvPr/>
        </p:nvPicPr>
        <p:blipFill>
          <a:blip r:embed="rId2"/>
          <a:stretch>
            <a:fillRect/>
          </a:stretch>
        </p:blipFill>
        <p:spPr>
          <a:xfrm>
            <a:off x="3667832" y="1502764"/>
            <a:ext cx="5476168" cy="2512300"/>
          </a:xfrm>
          <a:prstGeom prst="rect">
            <a:avLst/>
          </a:prstGeom>
        </p:spPr>
      </p:pic>
      <p:pic>
        <p:nvPicPr>
          <p:cNvPr id="7" name="图片 6">
            <a:extLst>
              <a:ext uri="{FF2B5EF4-FFF2-40B4-BE49-F238E27FC236}">
                <a16:creationId xmlns:a16="http://schemas.microsoft.com/office/drawing/2014/main" id="{9D7EA1F8-2E5F-796D-E1E7-963209B69C01}"/>
              </a:ext>
            </a:extLst>
          </p:cNvPr>
          <p:cNvPicPr>
            <a:picLocks noChangeAspect="1"/>
          </p:cNvPicPr>
          <p:nvPr/>
        </p:nvPicPr>
        <p:blipFill>
          <a:blip r:embed="rId3"/>
          <a:stretch>
            <a:fillRect/>
          </a:stretch>
        </p:blipFill>
        <p:spPr>
          <a:xfrm>
            <a:off x="1280512" y="2659677"/>
            <a:ext cx="5370097" cy="2455418"/>
          </a:xfrm>
          <a:prstGeom prst="rect">
            <a:avLst/>
          </a:prstGeom>
        </p:spPr>
      </p:pic>
      <p:cxnSp>
        <p:nvCxnSpPr>
          <p:cNvPr id="33" name="直接连接符 32">
            <a:extLst>
              <a:ext uri="{FF2B5EF4-FFF2-40B4-BE49-F238E27FC236}">
                <a16:creationId xmlns:a16="http://schemas.microsoft.com/office/drawing/2014/main" id="{2C5E43DA-C6C4-4E0C-13D7-C2B9E8FF4775}"/>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9BBBCD1-D0D1-BEF0-A997-F6C255AF93BE}"/>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B03F6D8-21D9-2E25-CF69-5D59C48024EB}"/>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E95D005-A61D-AFC9-F8B5-91C19CE8956F}"/>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C207AF0F-6DD0-C035-BEC3-DCB18E3047FF}"/>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8B3B9DB8-9591-BBEE-D39E-148D01CD42FC}"/>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EE6B0B3D-7A48-7DFF-8E95-6A8C06125C06}"/>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C1F0FA4E-99EA-9AF5-B491-277176702C2E}"/>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8E08D39F-2F34-1430-0263-282A1F291CEA}"/>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85BB37F2-2012-60E5-23E7-F85CA2F32345}"/>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0922DF58-36F7-83AF-BF78-0478137CD70D}"/>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225D58FB-5DA3-D06D-0721-7B8ABF6BF917}"/>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6AF2B521-7D0B-E1E9-CD91-21D25DCBDA78}"/>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840273653"/>
      </p:ext>
    </p:extLst>
  </p:cSld>
  <p:clrMapOvr>
    <a:masterClrMapping/>
  </p:clrMapOvr>
  <p:transition>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en-US" altLang="zh-CN" sz="1400" b="1" dirty="0" err="1">
                <a:solidFill>
                  <a:srgbClr val="354454"/>
                </a:solidFill>
                <a:latin typeface="微软雅黑" pitchFamily="34" charset="-122"/>
                <a:ea typeface="微软雅黑" pitchFamily="34" charset="-122"/>
              </a:rPr>
              <a:t>UniLM</a:t>
            </a:r>
            <a:r>
              <a:rPr lang="zh-CN" altLang="en-US" sz="1400" b="1" dirty="0">
                <a:solidFill>
                  <a:srgbClr val="354454"/>
                </a:solidFill>
                <a:latin typeface="微软雅黑" pitchFamily="34" charset="-122"/>
                <a:ea typeface="微软雅黑" pitchFamily="34" charset="-122"/>
              </a:rPr>
              <a:t>算法</a:t>
            </a:r>
          </a:p>
        </p:txBody>
      </p:sp>
      <p:sp>
        <p:nvSpPr>
          <p:cNvPr id="32" name="文本框 31">
            <a:extLst>
              <a:ext uri="{FF2B5EF4-FFF2-40B4-BE49-F238E27FC236}">
                <a16:creationId xmlns:a16="http://schemas.microsoft.com/office/drawing/2014/main" id="{62956BD8-2D40-5054-831B-80C4D40AD470}"/>
              </a:ext>
            </a:extLst>
          </p:cNvPr>
          <p:cNvSpPr txBox="1"/>
          <p:nvPr/>
        </p:nvSpPr>
        <p:spPr>
          <a:xfrm>
            <a:off x="1531114" y="717747"/>
            <a:ext cx="2961623" cy="2031325"/>
          </a:xfrm>
          <a:prstGeom prst="rect">
            <a:avLst/>
          </a:prstGeom>
          <a:noFill/>
        </p:spPr>
        <p:txBody>
          <a:bodyPr wrap="square">
            <a:spAutoFit/>
          </a:bodyPr>
          <a:lstStyle/>
          <a:p>
            <a:r>
              <a:rPr lang="zh-CN" altLang="en-US" dirty="0"/>
              <a:t>最终模型架构和结果：</a:t>
            </a:r>
            <a:endParaRPr lang="en-US" altLang="zh-CN" dirty="0"/>
          </a:p>
          <a:p>
            <a:r>
              <a:rPr lang="zh-CN" altLang="en-US" dirty="0"/>
              <a:t>累计训练接近</a:t>
            </a:r>
            <a:r>
              <a:rPr lang="en-US" altLang="zh-CN" dirty="0"/>
              <a:t>1</a:t>
            </a:r>
            <a:r>
              <a:rPr lang="zh-CN" altLang="en-US" dirty="0"/>
              <a:t>亿个参数（</a:t>
            </a:r>
            <a:r>
              <a:rPr lang="en-US" altLang="zh-CN" dirty="0"/>
              <a:t>NLP</a:t>
            </a:r>
            <a:r>
              <a:rPr lang="zh-CN" altLang="en-US" dirty="0"/>
              <a:t>模型普遍偏大）</a:t>
            </a:r>
            <a:endParaRPr lang="en-US" altLang="zh-CN" dirty="0"/>
          </a:p>
          <a:p>
            <a:r>
              <a:rPr lang="zh-CN" altLang="en-US" dirty="0"/>
              <a:t>获得多个训练模型</a:t>
            </a:r>
            <a:endParaRPr lang="en-US" altLang="zh-CN" dirty="0"/>
          </a:p>
          <a:p>
            <a:endParaRPr lang="en-US" altLang="zh-CN" dirty="0"/>
          </a:p>
          <a:p>
            <a:endParaRPr lang="en-US" altLang="zh-CN" dirty="0"/>
          </a:p>
          <a:p>
            <a:endParaRPr lang="en-US" altLang="zh-CN" dirty="0"/>
          </a:p>
        </p:txBody>
      </p:sp>
      <p:pic>
        <p:nvPicPr>
          <p:cNvPr id="4" name="图片 3">
            <a:extLst>
              <a:ext uri="{FF2B5EF4-FFF2-40B4-BE49-F238E27FC236}">
                <a16:creationId xmlns:a16="http://schemas.microsoft.com/office/drawing/2014/main" id="{A9B0A8D4-641A-6684-E187-6BC7BF131988}"/>
              </a:ext>
            </a:extLst>
          </p:cNvPr>
          <p:cNvPicPr>
            <a:picLocks noChangeAspect="1"/>
          </p:cNvPicPr>
          <p:nvPr/>
        </p:nvPicPr>
        <p:blipFill rotWithShape="1">
          <a:blip r:embed="rId2"/>
          <a:srcRect r="22085"/>
          <a:stretch/>
        </p:blipFill>
        <p:spPr>
          <a:xfrm>
            <a:off x="4680835" y="599269"/>
            <a:ext cx="4104456" cy="4448199"/>
          </a:xfrm>
          <a:prstGeom prst="rect">
            <a:avLst/>
          </a:prstGeom>
        </p:spPr>
      </p:pic>
      <p:pic>
        <p:nvPicPr>
          <p:cNvPr id="12" name="图片 11">
            <a:extLst>
              <a:ext uri="{FF2B5EF4-FFF2-40B4-BE49-F238E27FC236}">
                <a16:creationId xmlns:a16="http://schemas.microsoft.com/office/drawing/2014/main" id="{8AEAD513-9FAD-E31B-831E-D33FC16B0EC2}"/>
              </a:ext>
            </a:extLst>
          </p:cNvPr>
          <p:cNvPicPr>
            <a:picLocks noChangeAspect="1"/>
          </p:cNvPicPr>
          <p:nvPr/>
        </p:nvPicPr>
        <p:blipFill>
          <a:blip r:embed="rId3"/>
          <a:stretch>
            <a:fillRect/>
          </a:stretch>
        </p:blipFill>
        <p:spPr>
          <a:xfrm>
            <a:off x="1837183" y="2036065"/>
            <a:ext cx="1910518" cy="3081027"/>
          </a:xfrm>
          <a:prstGeom prst="rect">
            <a:avLst/>
          </a:prstGeom>
        </p:spPr>
      </p:pic>
      <p:sp>
        <p:nvSpPr>
          <p:cNvPr id="2" name="矩形: 圆角 1">
            <a:extLst>
              <a:ext uri="{FF2B5EF4-FFF2-40B4-BE49-F238E27FC236}">
                <a16:creationId xmlns:a16="http://schemas.microsoft.com/office/drawing/2014/main" id="{2D78E321-5381-AF0A-412F-1D6C1082F6E4}"/>
              </a:ext>
            </a:extLst>
          </p:cNvPr>
          <p:cNvSpPr/>
          <p:nvPr/>
        </p:nvSpPr>
        <p:spPr>
          <a:xfrm>
            <a:off x="4860032" y="4828652"/>
            <a:ext cx="1224136" cy="334592"/>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7F41FA4A-938E-8E7E-E36F-DD8AC0BE4B2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53E83AE-6337-133F-B49A-84692C8F521D}"/>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2845FE2-73FA-4D61-0934-0E8B4D4C59B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9032CD3-11E8-4EDF-4C99-B9A85E148B8C}"/>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136F4EA9-47B7-D521-079B-44762647C59C}"/>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E0608997-F0F5-E52F-2420-19FB76FAD0FD}"/>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2B518C4E-C945-21F4-9084-9BC3E80B1339}"/>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8398ED39-CF58-0340-852A-643C5F4A1179}"/>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92015E30-AF60-F6DF-03B2-13EB414FAAAF}"/>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D71A1394-48AE-EDE2-89DA-1D6B4E0323B5}"/>
              </a:ext>
            </a:extLst>
          </p:cNvPr>
          <p:cNvSpPr/>
          <p:nvPr/>
        </p:nvSpPr>
        <p:spPr>
          <a:xfrm>
            <a:off x="274469" y="2440517"/>
            <a:ext cx="108234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算法设计与分析</a:t>
            </a:r>
          </a:p>
        </p:txBody>
      </p:sp>
      <p:sp>
        <p:nvSpPr>
          <p:cNvPr id="52" name="矩形 51">
            <a:extLst>
              <a:ext uri="{FF2B5EF4-FFF2-40B4-BE49-F238E27FC236}">
                <a16:creationId xmlns:a16="http://schemas.microsoft.com/office/drawing/2014/main" id="{C298EC12-00DA-ED31-FBB4-50B3E7093D62}"/>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7C5AE3BC-9EF2-1F67-EFED-D5502802404D}"/>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56" name="矩形 55">
            <a:extLst>
              <a:ext uri="{FF2B5EF4-FFF2-40B4-BE49-F238E27FC236}">
                <a16:creationId xmlns:a16="http://schemas.microsoft.com/office/drawing/2014/main" id="{1B57794A-E14F-EFCF-5431-845A44ACAE89}"/>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1691545145"/>
      </p:ext>
    </p:extLst>
  </p:cSld>
  <p:clrMapOvr>
    <a:masterClrMapping/>
  </p:clrMapOvr>
  <p:transition>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377792"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04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建议与总结</a:t>
            </a:r>
          </a:p>
        </p:txBody>
      </p:sp>
      <p:sp>
        <p:nvSpPr>
          <p:cNvPr id="8" name="Freeform 11"/>
          <p:cNvSpPr>
            <a:spLocks noEditPoints="1"/>
          </p:cNvSpPr>
          <p:nvPr/>
        </p:nvSpPr>
        <p:spPr bwMode="auto">
          <a:xfrm>
            <a:off x="3251464" y="1715209"/>
            <a:ext cx="355216" cy="451300"/>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模型评估</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438442" y="713080"/>
            <a:ext cx="7571451" cy="1754326"/>
          </a:xfrm>
          <a:prstGeom prst="rect">
            <a:avLst/>
          </a:prstGeom>
          <a:noFill/>
        </p:spPr>
        <p:txBody>
          <a:bodyPr wrap="square">
            <a:spAutoFit/>
          </a:bodyPr>
          <a:lstStyle/>
          <a:p>
            <a:r>
              <a:rPr lang="zh-CN" altLang="en-US" dirty="0"/>
              <a:t>ROUGH评估</a:t>
            </a:r>
          </a:p>
          <a:p>
            <a:r>
              <a:rPr lang="zh-CN" altLang="en-US" dirty="0"/>
              <a:t>相关文章：ROUGE: A Package for Automatic Evaluation of Summaries (Chin-Yew Lin, 2004)</a:t>
            </a:r>
          </a:p>
          <a:p>
            <a:r>
              <a:rPr lang="zh-CN" altLang="en-US" dirty="0"/>
              <a:t>摘要：文章提出了一种面向召回率的评价方法 ROUGE（Recall-Oriented Understudy for Gisting Evaluation）。该方法可细分为 ROUGE-N, ROUGE-L, ROUGE-W 以及 ROUGE-S 四种评价指标。</a:t>
            </a:r>
          </a:p>
        </p:txBody>
      </p:sp>
      <p:sp>
        <p:nvSpPr>
          <p:cNvPr id="147" name="文本框 146">
            <a:extLst>
              <a:ext uri="{FF2B5EF4-FFF2-40B4-BE49-F238E27FC236}">
                <a16:creationId xmlns:a16="http://schemas.microsoft.com/office/drawing/2014/main" id="{C779F306-EABC-44E7-7929-DC3D15E96CF6}"/>
              </a:ext>
            </a:extLst>
          </p:cNvPr>
          <p:cNvSpPr txBox="1"/>
          <p:nvPr/>
        </p:nvSpPr>
        <p:spPr>
          <a:xfrm>
            <a:off x="1475656" y="2570163"/>
            <a:ext cx="4554373" cy="646331"/>
          </a:xfrm>
          <a:prstGeom prst="rect">
            <a:avLst/>
          </a:prstGeom>
          <a:noFill/>
        </p:spPr>
        <p:txBody>
          <a:bodyPr wrap="square">
            <a:spAutoFit/>
          </a:bodyPr>
          <a:lstStyle/>
          <a:p>
            <a:r>
              <a:rPr lang="en-US" altLang="zh-CN" b="0" i="0" dirty="0">
                <a:solidFill>
                  <a:srgbClr val="333333"/>
                </a:solidFill>
                <a:effectLst/>
                <a:latin typeface="Georgia" panose="02040502050405020303" pitchFamily="18" charset="0"/>
              </a:rPr>
              <a:t>ROUGE-N </a:t>
            </a:r>
            <a:r>
              <a:rPr lang="zh-CN" altLang="en-US" b="0" i="0" dirty="0">
                <a:solidFill>
                  <a:srgbClr val="333333"/>
                </a:solidFill>
                <a:effectLst/>
                <a:latin typeface="Georgia" panose="02040502050405020303" pitchFamily="18" charset="0"/>
              </a:rPr>
              <a:t>指标计算生成的摘要与相应的参考摘要的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召回率，具体的公式为：</a:t>
            </a:r>
            <a:endParaRPr lang="zh-CN" altLang="en-US" dirty="0"/>
          </a:p>
        </p:txBody>
      </p:sp>
      <p:pic>
        <p:nvPicPr>
          <p:cNvPr id="7" name="图片 6">
            <a:extLst>
              <a:ext uri="{FF2B5EF4-FFF2-40B4-BE49-F238E27FC236}">
                <a16:creationId xmlns:a16="http://schemas.microsoft.com/office/drawing/2014/main" id="{B3396033-683D-1021-CCC6-945C4EE5EE31}"/>
              </a:ext>
            </a:extLst>
          </p:cNvPr>
          <p:cNvPicPr>
            <a:picLocks noChangeAspect="1"/>
          </p:cNvPicPr>
          <p:nvPr/>
        </p:nvPicPr>
        <p:blipFill>
          <a:blip r:embed="rId2"/>
          <a:stretch>
            <a:fillRect/>
          </a:stretch>
        </p:blipFill>
        <p:spPr>
          <a:xfrm>
            <a:off x="2123728" y="3396374"/>
            <a:ext cx="5305464" cy="671517"/>
          </a:xfrm>
          <a:prstGeom prst="rect">
            <a:avLst/>
          </a:prstGeom>
        </p:spPr>
      </p:pic>
      <p:sp>
        <p:nvSpPr>
          <p:cNvPr id="33" name="文本框 32">
            <a:extLst>
              <a:ext uri="{FF2B5EF4-FFF2-40B4-BE49-F238E27FC236}">
                <a16:creationId xmlns:a16="http://schemas.microsoft.com/office/drawing/2014/main" id="{0DCE446E-E8C5-8A4C-0D5A-D554C7841ADF}"/>
              </a:ext>
            </a:extLst>
          </p:cNvPr>
          <p:cNvSpPr txBox="1"/>
          <p:nvPr/>
        </p:nvSpPr>
        <p:spPr>
          <a:xfrm>
            <a:off x="1547664" y="4299148"/>
            <a:ext cx="7398061" cy="646331"/>
          </a:xfrm>
          <a:prstGeom prst="rect">
            <a:avLst/>
          </a:prstGeom>
          <a:noFill/>
        </p:spPr>
        <p:txBody>
          <a:bodyPr wrap="square">
            <a:spAutoFit/>
          </a:bodyPr>
          <a:lstStyle/>
          <a:p>
            <a:r>
              <a:rPr lang="zh-CN" altLang="en-US" b="0" i="0" dirty="0">
                <a:solidFill>
                  <a:srgbClr val="333333"/>
                </a:solidFill>
                <a:effectLst/>
                <a:latin typeface="Georgia" panose="02040502050405020303" pitchFamily="18" charset="0"/>
              </a:rPr>
              <a:t>其中分母部分计算参考摘要中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的个数，分子部分计算参考摘要和自动摘要共有的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的个数。</a:t>
            </a:r>
            <a:endParaRPr lang="zh-CN" altLang="en-US" dirty="0"/>
          </a:p>
        </p:txBody>
      </p:sp>
      <p:cxnSp>
        <p:nvCxnSpPr>
          <p:cNvPr id="57" name="直接连接符 56">
            <a:extLst>
              <a:ext uri="{FF2B5EF4-FFF2-40B4-BE49-F238E27FC236}">
                <a16:creationId xmlns:a16="http://schemas.microsoft.com/office/drawing/2014/main" id="{1C042F0D-D6F8-3719-DDE3-C09F8A39FBF6}"/>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1C57526-C07E-EB9B-626A-01EB11D7AE58}"/>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2252482-7B05-98EA-5EAA-5321F68AC29F}"/>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07A89E8-6DF6-9452-9CC8-A1A3DF7CF589}"/>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BA1DF0F6-3176-BBC4-BC3B-37F63B4A103F}"/>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11">
            <a:extLst>
              <a:ext uri="{FF2B5EF4-FFF2-40B4-BE49-F238E27FC236}">
                <a16:creationId xmlns:a16="http://schemas.microsoft.com/office/drawing/2014/main" id="{8F331F1B-494E-0D1B-87F2-5AAD96DAC7F5}"/>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2">
            <a:extLst>
              <a:ext uri="{FF2B5EF4-FFF2-40B4-BE49-F238E27FC236}">
                <a16:creationId xmlns:a16="http://schemas.microsoft.com/office/drawing/2014/main" id="{8E5CE895-0E1E-D3D8-BEEF-BC5EA7C045E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3">
            <a:extLst>
              <a:ext uri="{FF2B5EF4-FFF2-40B4-BE49-F238E27FC236}">
                <a16:creationId xmlns:a16="http://schemas.microsoft.com/office/drawing/2014/main" id="{0DCAD33D-0861-ED8D-2621-ADDE9725A527}"/>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Freeform 10">
            <a:extLst>
              <a:ext uri="{FF2B5EF4-FFF2-40B4-BE49-F238E27FC236}">
                <a16:creationId xmlns:a16="http://schemas.microsoft.com/office/drawing/2014/main" id="{BCA7212A-CF26-AEE3-B465-39C9D0671DFF}"/>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6" name="矩形 65">
            <a:extLst>
              <a:ext uri="{FF2B5EF4-FFF2-40B4-BE49-F238E27FC236}">
                <a16:creationId xmlns:a16="http://schemas.microsoft.com/office/drawing/2014/main" id="{91CFC914-3337-F322-29E7-9673FD92EC75}"/>
              </a:ext>
            </a:extLst>
          </p:cNvPr>
          <p:cNvSpPr/>
          <p:nvPr/>
        </p:nvSpPr>
        <p:spPr>
          <a:xfrm>
            <a:off x="422583" y="2901143"/>
            <a:ext cx="82586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改进与思考</a:t>
            </a:r>
          </a:p>
        </p:txBody>
      </p:sp>
      <p:sp>
        <p:nvSpPr>
          <p:cNvPr id="67" name="矩形 66">
            <a:extLst>
              <a:ext uri="{FF2B5EF4-FFF2-40B4-BE49-F238E27FC236}">
                <a16:creationId xmlns:a16="http://schemas.microsoft.com/office/drawing/2014/main" id="{364E7FF1-054D-3A07-AABD-950491CF023C}"/>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68" name="矩形 67">
            <a:extLst>
              <a:ext uri="{FF2B5EF4-FFF2-40B4-BE49-F238E27FC236}">
                <a16:creationId xmlns:a16="http://schemas.microsoft.com/office/drawing/2014/main" id="{C45B05BA-1511-3C1A-BB9C-DD0E14686FEB}"/>
              </a:ext>
            </a:extLst>
          </p:cNvPr>
          <p:cNvSpPr/>
          <p:nvPr/>
        </p:nvSpPr>
        <p:spPr>
          <a:xfrm>
            <a:off x="334217" y="2428716"/>
            <a:ext cx="1082349"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
        <p:nvSpPr>
          <p:cNvPr id="71" name="矩形 70">
            <a:extLst>
              <a:ext uri="{FF2B5EF4-FFF2-40B4-BE49-F238E27FC236}">
                <a16:creationId xmlns:a16="http://schemas.microsoft.com/office/drawing/2014/main" id="{CF7F6C91-BE53-32AB-5AB3-F6B4D258D1F0}"/>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2596293671"/>
      </p:ext>
    </p:extLst>
  </p:cSld>
  <p:clrMapOvr>
    <a:masterClrMapping/>
  </p:clrMapOvr>
  <p:transition>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模型评估</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438442" y="713080"/>
            <a:ext cx="7571451" cy="1477328"/>
          </a:xfrm>
          <a:prstGeom prst="rect">
            <a:avLst/>
          </a:prstGeom>
          <a:noFill/>
        </p:spPr>
        <p:txBody>
          <a:bodyPr wrap="square">
            <a:spAutoFit/>
          </a:bodyPr>
          <a:lstStyle/>
          <a:p>
            <a:pPr algn="l"/>
            <a:r>
              <a:rPr lang="en-US" altLang="zh-CN" b="1" i="0" dirty="0">
                <a:solidFill>
                  <a:srgbClr val="333333"/>
                </a:solidFill>
                <a:effectLst/>
                <a:latin typeface="Georgia" panose="02040502050405020303" pitchFamily="18" charset="0"/>
              </a:rPr>
              <a:t>BLEU</a:t>
            </a:r>
          </a:p>
          <a:p>
            <a:pPr algn="l"/>
            <a:r>
              <a:rPr lang="zh-CN" altLang="en-US" b="0" i="0" dirty="0">
                <a:solidFill>
                  <a:srgbClr val="333333"/>
                </a:solidFill>
                <a:effectLst/>
                <a:latin typeface="Georgia" panose="02040502050405020303" pitchFamily="18" charset="0"/>
              </a:rPr>
              <a:t>相关文章：</a:t>
            </a:r>
            <a:r>
              <a:rPr lang="en-US" altLang="zh-CN" b="0" i="0" dirty="0">
                <a:solidFill>
                  <a:srgbClr val="333333"/>
                </a:solidFill>
                <a:effectLst/>
                <a:latin typeface="Georgia" panose="02040502050405020303" pitchFamily="18" charset="0"/>
              </a:rPr>
              <a:t>BLEU: a Method for Automatic Evaluation of Machine Translation (Kishore </a:t>
            </a:r>
            <a:r>
              <a:rPr lang="en-US" altLang="zh-CN" b="0" i="0" dirty="0" err="1">
                <a:solidFill>
                  <a:srgbClr val="333333"/>
                </a:solidFill>
                <a:effectLst/>
                <a:latin typeface="Georgia" panose="02040502050405020303" pitchFamily="18" charset="0"/>
              </a:rPr>
              <a:t>Papineni</a:t>
            </a:r>
            <a:r>
              <a:rPr lang="en-US" altLang="zh-CN" b="0" i="0" dirty="0">
                <a:solidFill>
                  <a:srgbClr val="333333"/>
                </a:solidFill>
                <a:effectLst/>
                <a:latin typeface="Georgia" panose="02040502050405020303" pitchFamily="18" charset="0"/>
              </a:rPr>
              <a:t>, 2002)</a:t>
            </a:r>
          </a:p>
          <a:p>
            <a:pPr algn="l"/>
            <a:r>
              <a:rPr lang="zh-CN" altLang="en-US" b="0" i="0" dirty="0">
                <a:solidFill>
                  <a:srgbClr val="333333"/>
                </a:solidFill>
                <a:effectLst/>
                <a:latin typeface="Georgia" panose="02040502050405020303" pitchFamily="18" charset="0"/>
              </a:rPr>
              <a:t>摘要：文章提出了一种评估</a:t>
            </a:r>
            <a:r>
              <a:rPr lang="zh-CN" altLang="en-US" b="1" i="0" dirty="0">
                <a:solidFill>
                  <a:srgbClr val="333333"/>
                </a:solidFill>
                <a:effectLst/>
                <a:latin typeface="Georgia" panose="02040502050405020303" pitchFamily="18" charset="0"/>
              </a:rPr>
              <a:t>机器翻译</a:t>
            </a:r>
            <a:r>
              <a:rPr lang="zh-CN" altLang="en-US" b="0" i="0" dirty="0">
                <a:solidFill>
                  <a:srgbClr val="333333"/>
                </a:solidFill>
                <a:effectLst/>
                <a:latin typeface="Georgia" panose="02040502050405020303" pitchFamily="18" charset="0"/>
              </a:rPr>
              <a:t>结果质量的方法 </a:t>
            </a:r>
            <a:r>
              <a:rPr lang="en-US" altLang="zh-CN" b="0" i="0" dirty="0">
                <a:solidFill>
                  <a:srgbClr val="333333"/>
                </a:solidFill>
                <a:effectLst/>
                <a:latin typeface="Georgia" panose="02040502050405020303" pitchFamily="18" charset="0"/>
              </a:rPr>
              <a:t>BLEU</a:t>
            </a:r>
            <a:r>
              <a:rPr lang="zh-CN" altLang="en-US" b="0" i="0" dirty="0">
                <a:solidFill>
                  <a:srgbClr val="333333"/>
                </a:solidFill>
                <a:effectLst/>
                <a:latin typeface="Georgia" panose="02040502050405020303" pitchFamily="18" charset="0"/>
              </a:rPr>
              <a:t>（</a:t>
            </a:r>
            <a:r>
              <a:rPr lang="en-US" altLang="zh-CN" b="0" i="0" dirty="0">
                <a:solidFill>
                  <a:srgbClr val="333333"/>
                </a:solidFill>
                <a:effectLst/>
                <a:latin typeface="Georgia" panose="02040502050405020303" pitchFamily="18" charset="0"/>
              </a:rPr>
              <a:t>Bilingual Evaluation Understudy</a:t>
            </a:r>
            <a:r>
              <a:rPr lang="zh-CN" altLang="en-US" b="0" i="0" dirty="0">
                <a:solidFill>
                  <a:srgbClr val="333333"/>
                </a:solidFill>
                <a:effectLst/>
                <a:latin typeface="Georgia" panose="02040502050405020303" pitchFamily="18" charset="0"/>
              </a:rPr>
              <a:t>）。</a:t>
            </a:r>
          </a:p>
        </p:txBody>
      </p:sp>
      <p:sp>
        <p:nvSpPr>
          <p:cNvPr id="148" name="文本框 147">
            <a:extLst>
              <a:ext uri="{FF2B5EF4-FFF2-40B4-BE49-F238E27FC236}">
                <a16:creationId xmlns:a16="http://schemas.microsoft.com/office/drawing/2014/main" id="{76266EE7-F93E-1BFF-2CE0-0CA9AD11620B}"/>
              </a:ext>
            </a:extLst>
          </p:cNvPr>
          <p:cNvSpPr txBox="1"/>
          <p:nvPr/>
        </p:nvSpPr>
        <p:spPr>
          <a:xfrm>
            <a:off x="1475656" y="2232790"/>
            <a:ext cx="6608493" cy="646331"/>
          </a:xfrm>
          <a:prstGeom prst="rect">
            <a:avLst/>
          </a:prstGeom>
          <a:noFill/>
        </p:spPr>
        <p:txBody>
          <a:bodyPr wrap="square">
            <a:spAutoFit/>
          </a:bodyPr>
          <a:lstStyle/>
          <a:p>
            <a:r>
              <a:rPr lang="en-US" altLang="zh-CN" b="0" i="0" dirty="0">
                <a:solidFill>
                  <a:srgbClr val="333333"/>
                </a:solidFill>
                <a:effectLst/>
                <a:latin typeface="Georgia" panose="02040502050405020303" pitchFamily="18" charset="0"/>
              </a:rPr>
              <a:t>BLEU </a:t>
            </a:r>
            <a:r>
              <a:rPr lang="zh-CN" altLang="en-US" b="0" i="0" dirty="0">
                <a:solidFill>
                  <a:srgbClr val="333333"/>
                </a:solidFill>
                <a:effectLst/>
                <a:latin typeface="Georgia" panose="02040502050405020303" pitchFamily="18" charset="0"/>
              </a:rPr>
              <a:t>指标先计算生成翻译与相应的参考翻译的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精确率，具体的公式为：</a:t>
            </a:r>
            <a:endParaRPr lang="zh-CN" altLang="en-US" dirty="0"/>
          </a:p>
        </p:txBody>
      </p:sp>
      <p:pic>
        <p:nvPicPr>
          <p:cNvPr id="14" name="图片 13">
            <a:extLst>
              <a:ext uri="{FF2B5EF4-FFF2-40B4-BE49-F238E27FC236}">
                <a16:creationId xmlns:a16="http://schemas.microsoft.com/office/drawing/2014/main" id="{00F087A5-D961-662F-9533-52D5B1049009}"/>
              </a:ext>
            </a:extLst>
          </p:cNvPr>
          <p:cNvPicPr>
            <a:picLocks noChangeAspect="1"/>
          </p:cNvPicPr>
          <p:nvPr/>
        </p:nvPicPr>
        <p:blipFill>
          <a:blip r:embed="rId2"/>
          <a:stretch>
            <a:fillRect/>
          </a:stretch>
        </p:blipFill>
        <p:spPr>
          <a:xfrm>
            <a:off x="3419872" y="2766189"/>
            <a:ext cx="4176743" cy="657230"/>
          </a:xfrm>
          <a:prstGeom prst="rect">
            <a:avLst/>
          </a:prstGeom>
        </p:spPr>
      </p:pic>
      <p:sp>
        <p:nvSpPr>
          <p:cNvPr id="149" name="文本框 148">
            <a:extLst>
              <a:ext uri="{FF2B5EF4-FFF2-40B4-BE49-F238E27FC236}">
                <a16:creationId xmlns:a16="http://schemas.microsoft.com/office/drawing/2014/main" id="{DC7C4FAA-28F7-9118-4DFF-C59C87F557F3}"/>
              </a:ext>
            </a:extLst>
          </p:cNvPr>
          <p:cNvSpPr txBox="1"/>
          <p:nvPr/>
        </p:nvSpPr>
        <p:spPr>
          <a:xfrm>
            <a:off x="1475655" y="3470986"/>
            <a:ext cx="7421243" cy="923330"/>
          </a:xfrm>
          <a:prstGeom prst="rect">
            <a:avLst/>
          </a:prstGeom>
          <a:noFill/>
        </p:spPr>
        <p:txBody>
          <a:bodyPr wrap="square">
            <a:spAutoFit/>
          </a:bodyPr>
          <a:lstStyle/>
          <a:p>
            <a:pPr algn="l"/>
            <a:r>
              <a:rPr lang="zh-CN" altLang="en-US" b="0" i="0" dirty="0">
                <a:solidFill>
                  <a:srgbClr val="333333"/>
                </a:solidFill>
                <a:effectLst/>
                <a:latin typeface="Georgia" panose="02040502050405020303" pitchFamily="18" charset="0"/>
              </a:rPr>
              <a:t>其中分母部分计算生成翻译中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的个数，分子部分计算参考摘要和自动摘要共有的 </a:t>
            </a:r>
            <a:r>
              <a:rPr lang="en-US" altLang="zh-CN" b="0" i="0" dirty="0">
                <a:solidFill>
                  <a:srgbClr val="333333"/>
                </a:solidFill>
                <a:effectLst/>
                <a:latin typeface="Georgia" panose="02040502050405020303" pitchFamily="18" charset="0"/>
              </a:rPr>
              <a:t>n-gram </a:t>
            </a:r>
            <a:r>
              <a:rPr lang="zh-CN" altLang="en-US" b="0" i="0" dirty="0">
                <a:solidFill>
                  <a:srgbClr val="333333"/>
                </a:solidFill>
                <a:effectLst/>
                <a:latin typeface="Georgia" panose="02040502050405020303" pitchFamily="18" charset="0"/>
              </a:rPr>
              <a:t>的个数。</a:t>
            </a:r>
          </a:p>
          <a:p>
            <a:pPr algn="l"/>
            <a:r>
              <a:rPr lang="zh-CN" altLang="en-US" b="0" i="0" dirty="0">
                <a:solidFill>
                  <a:srgbClr val="333333"/>
                </a:solidFill>
                <a:effectLst/>
                <a:latin typeface="Georgia" panose="02040502050405020303" pitchFamily="18" charset="0"/>
              </a:rPr>
              <a:t>然后再计算具体的 </a:t>
            </a:r>
            <a:r>
              <a:rPr lang="en-US" altLang="zh-CN" b="0" i="0" dirty="0">
                <a:solidFill>
                  <a:srgbClr val="333333"/>
                </a:solidFill>
                <a:effectLst/>
                <a:latin typeface="Georgia" panose="02040502050405020303" pitchFamily="18" charset="0"/>
              </a:rPr>
              <a:t>BLEU </a:t>
            </a:r>
            <a:r>
              <a:rPr lang="zh-CN" altLang="en-US" b="0" i="0" dirty="0">
                <a:solidFill>
                  <a:srgbClr val="333333"/>
                </a:solidFill>
                <a:effectLst/>
                <a:latin typeface="Georgia" panose="02040502050405020303" pitchFamily="18" charset="0"/>
              </a:rPr>
              <a:t>值：</a:t>
            </a:r>
          </a:p>
        </p:txBody>
      </p:sp>
      <p:pic>
        <p:nvPicPr>
          <p:cNvPr id="19" name="图片 18">
            <a:extLst>
              <a:ext uri="{FF2B5EF4-FFF2-40B4-BE49-F238E27FC236}">
                <a16:creationId xmlns:a16="http://schemas.microsoft.com/office/drawing/2014/main" id="{77EE5B3D-CF7B-265B-B036-733FD4BE5D6B}"/>
              </a:ext>
            </a:extLst>
          </p:cNvPr>
          <p:cNvPicPr>
            <a:picLocks noChangeAspect="1"/>
          </p:cNvPicPr>
          <p:nvPr/>
        </p:nvPicPr>
        <p:blipFill>
          <a:blip r:embed="rId3"/>
          <a:stretch>
            <a:fillRect/>
          </a:stretch>
        </p:blipFill>
        <p:spPr>
          <a:xfrm>
            <a:off x="4716016" y="4268896"/>
            <a:ext cx="3115737" cy="610983"/>
          </a:xfrm>
          <a:prstGeom prst="rect">
            <a:avLst/>
          </a:prstGeom>
        </p:spPr>
      </p:pic>
      <p:cxnSp>
        <p:nvCxnSpPr>
          <p:cNvPr id="33" name="直接连接符 32">
            <a:extLst>
              <a:ext uri="{FF2B5EF4-FFF2-40B4-BE49-F238E27FC236}">
                <a16:creationId xmlns:a16="http://schemas.microsoft.com/office/drawing/2014/main" id="{7D2A2561-F7BD-4654-BEA1-9059DDCD99E6}"/>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711B658-7530-73BA-52B1-EA09F3FA2F07}"/>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A1936D8-C4F8-6C4D-EC71-A7BDB6236DA6}"/>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E9E6E94-13C0-F57C-4E72-C28F90308184}"/>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699AB018-43A2-1D66-D3B2-DE63E4EB8568}"/>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11">
            <a:extLst>
              <a:ext uri="{FF2B5EF4-FFF2-40B4-BE49-F238E27FC236}">
                <a16:creationId xmlns:a16="http://schemas.microsoft.com/office/drawing/2014/main" id="{F0F687CF-ED90-1116-C501-5249F8656532}"/>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7" name="Freeform 12">
            <a:extLst>
              <a:ext uri="{FF2B5EF4-FFF2-40B4-BE49-F238E27FC236}">
                <a16:creationId xmlns:a16="http://schemas.microsoft.com/office/drawing/2014/main" id="{C3269B68-D17E-EE70-F465-361ACFE405B6}"/>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13">
            <a:extLst>
              <a:ext uri="{FF2B5EF4-FFF2-40B4-BE49-F238E27FC236}">
                <a16:creationId xmlns:a16="http://schemas.microsoft.com/office/drawing/2014/main" id="{A94E9233-82C3-CAAA-9F45-393A5F87A22C}"/>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32023F4-A48B-05B8-5FF1-54040ACF9350}"/>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B1F80EB4-8A78-18A7-9F10-018AE1A7F9AD}"/>
              </a:ext>
            </a:extLst>
          </p:cNvPr>
          <p:cNvSpPr/>
          <p:nvPr/>
        </p:nvSpPr>
        <p:spPr>
          <a:xfrm>
            <a:off x="422583" y="2901143"/>
            <a:ext cx="82586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改进与思考</a:t>
            </a:r>
          </a:p>
        </p:txBody>
      </p:sp>
      <p:sp>
        <p:nvSpPr>
          <p:cNvPr id="51" name="矩形 50">
            <a:extLst>
              <a:ext uri="{FF2B5EF4-FFF2-40B4-BE49-F238E27FC236}">
                <a16:creationId xmlns:a16="http://schemas.microsoft.com/office/drawing/2014/main" id="{C79980ED-E7E2-D749-F758-09EFF1AC6C3A}"/>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E0BC2228-C900-7E9A-4DD4-C49801E3DE54}"/>
              </a:ext>
            </a:extLst>
          </p:cNvPr>
          <p:cNvSpPr/>
          <p:nvPr/>
        </p:nvSpPr>
        <p:spPr>
          <a:xfrm>
            <a:off x="334217" y="2428716"/>
            <a:ext cx="1082349"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
        <p:nvSpPr>
          <p:cNvPr id="55" name="矩形 54">
            <a:extLst>
              <a:ext uri="{FF2B5EF4-FFF2-40B4-BE49-F238E27FC236}">
                <a16:creationId xmlns:a16="http://schemas.microsoft.com/office/drawing/2014/main" id="{95C76820-C8DF-3F6F-B97C-91DEE23B61F5}"/>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cSld>
  <p:clrMapOvr>
    <a:masterClrMapping/>
  </p:clrMapOvr>
  <p:transition>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模型评估</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438442" y="713080"/>
            <a:ext cx="7571451" cy="1477328"/>
          </a:xfrm>
          <a:prstGeom prst="rect">
            <a:avLst/>
          </a:prstGeom>
          <a:noFill/>
        </p:spPr>
        <p:txBody>
          <a:bodyPr wrap="square">
            <a:spAutoFit/>
          </a:bodyPr>
          <a:lstStyle/>
          <a:p>
            <a:r>
              <a:rPr lang="zh-CN" altLang="en-US" dirty="0"/>
              <a:t>最终目前的评估得分是：</a:t>
            </a:r>
            <a:endParaRPr lang="en-US" altLang="zh-CN" dirty="0"/>
          </a:p>
          <a:p>
            <a:r>
              <a:rPr lang="en-US" altLang="zh-CN" dirty="0"/>
              <a:t>Rouge-1</a:t>
            </a:r>
            <a:r>
              <a:rPr lang="zh-CN" altLang="en-US" dirty="0"/>
              <a:t>：</a:t>
            </a:r>
            <a:r>
              <a:rPr lang="en-US" altLang="zh-CN" dirty="0"/>
              <a:t>0.3</a:t>
            </a:r>
          </a:p>
          <a:p>
            <a:r>
              <a:rPr lang="en-US" altLang="zh-CN" dirty="0"/>
              <a:t>Rouge-2</a:t>
            </a:r>
            <a:r>
              <a:rPr lang="zh-CN" altLang="en-US" dirty="0"/>
              <a:t>：</a:t>
            </a:r>
            <a:r>
              <a:rPr lang="en-US" altLang="zh-CN" dirty="0"/>
              <a:t>0.19</a:t>
            </a:r>
          </a:p>
          <a:p>
            <a:r>
              <a:rPr lang="en-US" altLang="zh-CN" dirty="0"/>
              <a:t>Rouge-l</a:t>
            </a:r>
            <a:r>
              <a:rPr lang="zh-CN" altLang="en-US" dirty="0"/>
              <a:t>：</a:t>
            </a:r>
            <a:r>
              <a:rPr lang="en-US" altLang="zh-CN" dirty="0"/>
              <a:t>0.28</a:t>
            </a:r>
          </a:p>
          <a:p>
            <a:r>
              <a:rPr lang="en-US" altLang="zh-CN" dirty="0"/>
              <a:t>Bleu</a:t>
            </a:r>
            <a:r>
              <a:rPr lang="zh-CN" altLang="en-US" dirty="0"/>
              <a:t>：</a:t>
            </a:r>
            <a:r>
              <a:rPr lang="en-US" altLang="zh-CN" dirty="0"/>
              <a:t>0.13</a:t>
            </a:r>
            <a:endParaRPr lang="zh-CN" altLang="en-US" dirty="0"/>
          </a:p>
        </p:txBody>
      </p:sp>
      <p:pic>
        <p:nvPicPr>
          <p:cNvPr id="33" name="图片 32">
            <a:extLst>
              <a:ext uri="{FF2B5EF4-FFF2-40B4-BE49-F238E27FC236}">
                <a16:creationId xmlns:a16="http://schemas.microsoft.com/office/drawing/2014/main" id="{13175417-A7FD-CB30-15FE-F0951EA27E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1037" y="2570163"/>
            <a:ext cx="7174453" cy="1584969"/>
          </a:xfrm>
          <a:prstGeom prst="rect">
            <a:avLst/>
          </a:prstGeom>
        </p:spPr>
      </p:pic>
      <p:cxnSp>
        <p:nvCxnSpPr>
          <p:cNvPr id="36" name="直接连接符 35">
            <a:extLst>
              <a:ext uri="{FF2B5EF4-FFF2-40B4-BE49-F238E27FC236}">
                <a16:creationId xmlns:a16="http://schemas.microsoft.com/office/drawing/2014/main" id="{E388456F-05E9-07E5-58CE-9DC6BDEC603B}"/>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BAF4F89-2077-8D45-C5AE-72CF6715D413}"/>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453C130-6968-96E6-8A10-728C51B6B3A6}"/>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C161168-B103-6D8F-E7AD-569A29E7DA9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0628C291-19B8-5375-E14F-D5FD5AAD474F}"/>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11">
            <a:extLst>
              <a:ext uri="{FF2B5EF4-FFF2-40B4-BE49-F238E27FC236}">
                <a16:creationId xmlns:a16="http://schemas.microsoft.com/office/drawing/2014/main" id="{C1E4A740-7FAC-19F9-C142-FD04E40DA93C}"/>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12">
            <a:extLst>
              <a:ext uri="{FF2B5EF4-FFF2-40B4-BE49-F238E27FC236}">
                <a16:creationId xmlns:a16="http://schemas.microsoft.com/office/drawing/2014/main" id="{24C7B191-D3F7-C236-3619-BAA372042674}"/>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3">
            <a:extLst>
              <a:ext uri="{FF2B5EF4-FFF2-40B4-BE49-F238E27FC236}">
                <a16:creationId xmlns:a16="http://schemas.microsoft.com/office/drawing/2014/main" id="{14E959CE-753B-0D8F-C6E2-AAD364EF1775}"/>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FA73E802-1F2F-B794-ED01-BFA5DC5D1149}"/>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5A7675AC-C144-3F1E-09F7-0B8DF99D681B}"/>
              </a:ext>
            </a:extLst>
          </p:cNvPr>
          <p:cNvSpPr/>
          <p:nvPr/>
        </p:nvSpPr>
        <p:spPr>
          <a:xfrm>
            <a:off x="422583" y="2901143"/>
            <a:ext cx="82586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改进与思考</a:t>
            </a:r>
          </a:p>
        </p:txBody>
      </p:sp>
      <p:sp>
        <p:nvSpPr>
          <p:cNvPr id="52" name="矩形 51">
            <a:extLst>
              <a:ext uri="{FF2B5EF4-FFF2-40B4-BE49-F238E27FC236}">
                <a16:creationId xmlns:a16="http://schemas.microsoft.com/office/drawing/2014/main" id="{73F10485-6175-9B7F-EAE7-C3BF2DAD81FB}"/>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3" name="矩形 52">
            <a:extLst>
              <a:ext uri="{FF2B5EF4-FFF2-40B4-BE49-F238E27FC236}">
                <a16:creationId xmlns:a16="http://schemas.microsoft.com/office/drawing/2014/main" id="{01C1D4EC-AB4A-77F6-BAE3-4141175658D8}"/>
              </a:ext>
            </a:extLst>
          </p:cNvPr>
          <p:cNvSpPr/>
          <p:nvPr/>
        </p:nvSpPr>
        <p:spPr>
          <a:xfrm>
            <a:off x="334217" y="2428716"/>
            <a:ext cx="1082349"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
        <p:nvSpPr>
          <p:cNvPr id="56" name="矩形 55">
            <a:extLst>
              <a:ext uri="{FF2B5EF4-FFF2-40B4-BE49-F238E27FC236}">
                <a16:creationId xmlns:a16="http://schemas.microsoft.com/office/drawing/2014/main" id="{DC823E0C-B40E-EFA4-2757-589A06435D05}"/>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387927768"/>
      </p:ext>
    </p:extLst>
  </p:cSld>
  <p:clrMapOvr>
    <a:masterClrMapping/>
  </p:clrMapOvr>
  <p:transition>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模型不足</a:t>
            </a:r>
          </a:p>
        </p:txBody>
      </p:sp>
      <p:pic>
        <p:nvPicPr>
          <p:cNvPr id="3" name="图片 2">
            <a:extLst>
              <a:ext uri="{FF2B5EF4-FFF2-40B4-BE49-F238E27FC236}">
                <a16:creationId xmlns:a16="http://schemas.microsoft.com/office/drawing/2014/main" id="{8AE70276-7EDF-FCBB-2652-089368BB5093}"/>
              </a:ext>
            </a:extLst>
          </p:cNvPr>
          <p:cNvPicPr>
            <a:picLocks noChangeAspect="1"/>
          </p:cNvPicPr>
          <p:nvPr/>
        </p:nvPicPr>
        <p:blipFill>
          <a:blip r:embed="rId2"/>
          <a:stretch>
            <a:fillRect/>
          </a:stretch>
        </p:blipFill>
        <p:spPr>
          <a:xfrm>
            <a:off x="2555776" y="2706914"/>
            <a:ext cx="5630765" cy="2201117"/>
          </a:xfrm>
          <a:prstGeom prst="rect">
            <a:avLst/>
          </a:prstGeom>
        </p:spPr>
      </p:pic>
      <p:sp>
        <p:nvSpPr>
          <p:cNvPr id="31" name="文本框 30">
            <a:extLst>
              <a:ext uri="{FF2B5EF4-FFF2-40B4-BE49-F238E27FC236}">
                <a16:creationId xmlns:a16="http://schemas.microsoft.com/office/drawing/2014/main" id="{66F75D1C-34C7-1B3B-CD8E-48AF230F36E8}"/>
              </a:ext>
            </a:extLst>
          </p:cNvPr>
          <p:cNvSpPr txBox="1"/>
          <p:nvPr/>
        </p:nvSpPr>
        <p:spPr>
          <a:xfrm>
            <a:off x="1691680" y="702100"/>
            <a:ext cx="6840760" cy="1754326"/>
          </a:xfrm>
          <a:prstGeom prst="rect">
            <a:avLst/>
          </a:prstGeom>
          <a:noFill/>
        </p:spPr>
        <p:txBody>
          <a:bodyPr wrap="square">
            <a:spAutoFit/>
          </a:bodyPr>
          <a:lstStyle/>
          <a:p>
            <a:r>
              <a:rPr lang="zh-CN" altLang="en-US" b="0" i="0" dirty="0">
                <a:solidFill>
                  <a:srgbClr val="000000"/>
                </a:solidFill>
                <a:effectLst/>
                <a:latin typeface="宋刻本字体" panose="02000000000000000000" pitchFamily="2" charset="-122"/>
                <a:ea typeface="宋刻本字体" panose="02000000000000000000" pitchFamily="2" charset="-122"/>
              </a:rPr>
              <a:t>斯坦福大学</a:t>
            </a:r>
            <a:r>
              <a:rPr lang="en-US" altLang="zh-CN" b="0" i="0" dirty="0">
                <a:solidFill>
                  <a:srgbClr val="000000"/>
                </a:solidFill>
                <a:effectLst/>
                <a:latin typeface="宋刻本字体" panose="02000000000000000000" pitchFamily="2" charset="-122"/>
                <a:ea typeface="宋刻本字体" panose="02000000000000000000" pitchFamily="2" charset="-122"/>
              </a:rPr>
              <a:t>CS</a:t>
            </a:r>
            <a:r>
              <a:rPr lang="zh-CN" altLang="en-US" b="0" i="0" dirty="0">
                <a:solidFill>
                  <a:srgbClr val="000000"/>
                </a:solidFill>
                <a:effectLst/>
                <a:latin typeface="宋刻本字体" panose="02000000000000000000" pitchFamily="2" charset="-122"/>
                <a:ea typeface="宋刻本字体" panose="02000000000000000000" pitchFamily="2" charset="-122"/>
              </a:rPr>
              <a:t>博士新作：</a:t>
            </a:r>
            <a:r>
              <a:rPr lang="zh-CN" altLang="en-US" b="0" i="0" dirty="0">
                <a:solidFill>
                  <a:srgbClr val="FF0000"/>
                </a:solidFill>
                <a:effectLst/>
                <a:latin typeface="宋刻本字体" panose="02000000000000000000" pitchFamily="2" charset="-122"/>
                <a:ea typeface="宋刻本字体" panose="02000000000000000000" pitchFamily="2" charset="-122"/>
              </a:rPr>
              <a:t>新型</a:t>
            </a:r>
            <a:r>
              <a:rPr lang="en-US" altLang="zh-CN" b="0" i="0" dirty="0">
                <a:solidFill>
                  <a:srgbClr val="FF0000"/>
                </a:solidFill>
                <a:effectLst/>
                <a:latin typeface="宋刻本字体" panose="02000000000000000000" pitchFamily="2" charset="-122"/>
                <a:ea typeface="宋刻本字体" panose="02000000000000000000" pitchFamily="2" charset="-122"/>
              </a:rPr>
              <a:t>Attention</a:t>
            </a:r>
            <a:r>
              <a:rPr lang="zh-CN" altLang="en-US" b="0" i="0" dirty="0">
                <a:solidFill>
                  <a:srgbClr val="FF0000"/>
                </a:solidFill>
                <a:effectLst/>
                <a:latin typeface="宋刻本字体" panose="02000000000000000000" pitchFamily="2" charset="-122"/>
                <a:ea typeface="宋刻本字体" panose="02000000000000000000" pitchFamily="2" charset="-122"/>
              </a:rPr>
              <a:t>提速</a:t>
            </a:r>
            <a:r>
              <a:rPr lang="en-US" altLang="zh-CN" b="0" i="0" dirty="0">
                <a:solidFill>
                  <a:srgbClr val="FF0000"/>
                </a:solidFill>
                <a:effectLst/>
                <a:latin typeface="宋刻本字体" panose="02000000000000000000" pitchFamily="2" charset="-122"/>
                <a:ea typeface="宋刻本字体" panose="02000000000000000000" pitchFamily="2" charset="-122"/>
              </a:rPr>
              <a:t>2-4</a:t>
            </a:r>
            <a:r>
              <a:rPr lang="zh-CN" altLang="en-US" b="0" i="0" dirty="0">
                <a:solidFill>
                  <a:srgbClr val="FF0000"/>
                </a:solidFill>
                <a:effectLst/>
                <a:latin typeface="宋刻本字体" panose="02000000000000000000" pitchFamily="2" charset="-122"/>
                <a:ea typeface="宋刻本字体" panose="02000000000000000000" pitchFamily="2" charset="-122"/>
              </a:rPr>
              <a:t>倍，</a:t>
            </a:r>
            <a:r>
              <a:rPr lang="en-US" altLang="zh-CN" b="0" i="0" dirty="0">
                <a:solidFill>
                  <a:srgbClr val="FF0000"/>
                </a:solidFill>
                <a:effectLst/>
                <a:latin typeface="宋刻本字体" panose="02000000000000000000" pitchFamily="2" charset="-122"/>
                <a:ea typeface="宋刻本字体" panose="02000000000000000000" pitchFamily="2" charset="-122"/>
              </a:rPr>
              <a:t>BERT</a:t>
            </a:r>
            <a:r>
              <a:rPr lang="zh-CN" altLang="en-US" b="0" i="0" dirty="0">
                <a:solidFill>
                  <a:srgbClr val="FF0000"/>
                </a:solidFill>
                <a:effectLst/>
                <a:latin typeface="宋刻本字体" panose="02000000000000000000" pitchFamily="2" charset="-122"/>
                <a:ea typeface="宋刻本字体" panose="02000000000000000000" pitchFamily="2" charset="-122"/>
              </a:rPr>
              <a:t>单节点训练最快（</a:t>
            </a:r>
            <a:r>
              <a:rPr lang="en-US" altLang="zh-CN" b="0" i="0" dirty="0">
                <a:solidFill>
                  <a:srgbClr val="FF0000"/>
                </a:solidFill>
                <a:effectLst/>
                <a:latin typeface="宋刻本字体" panose="02000000000000000000" pitchFamily="2" charset="-122"/>
                <a:ea typeface="宋刻本字体" panose="02000000000000000000" pitchFamily="2" charset="-122"/>
              </a:rPr>
              <a:t>2022.5.27</a:t>
            </a:r>
            <a:r>
              <a:rPr lang="zh-CN" altLang="en-US" b="0" i="0" dirty="0">
                <a:solidFill>
                  <a:srgbClr val="FF0000"/>
                </a:solidFill>
                <a:effectLst/>
                <a:latin typeface="宋刻本字体" panose="02000000000000000000" pitchFamily="2" charset="-122"/>
                <a:ea typeface="宋刻本字体" panose="02000000000000000000" pitchFamily="2" charset="-122"/>
              </a:rPr>
              <a:t>发布）</a:t>
            </a:r>
            <a:r>
              <a:rPr lang="en-US" altLang="zh-CN" dirty="0">
                <a:latin typeface="宋刻本字体" panose="02000000000000000000" pitchFamily="2" charset="-122"/>
                <a:ea typeface="宋刻本字体" panose="02000000000000000000" pitchFamily="2" charset="-122"/>
                <a:hlinkClick r:id="rId3"/>
              </a:rPr>
              <a:t>https://arxiv.org/abs/2205.14135</a:t>
            </a:r>
            <a:endParaRPr lang="en-US" altLang="zh-CN" dirty="0">
              <a:solidFill>
                <a:srgbClr val="FF0000"/>
              </a:solidFill>
              <a:latin typeface="宋刻本字体" panose="02000000000000000000" pitchFamily="2" charset="-122"/>
              <a:ea typeface="宋刻本字体" panose="02000000000000000000" pitchFamily="2" charset="-122"/>
            </a:endParaRPr>
          </a:p>
          <a:p>
            <a:r>
              <a:rPr lang="zh-CN" altLang="en-US" dirty="0">
                <a:latin typeface="宋刻本字体" panose="02000000000000000000" pitchFamily="2" charset="-122"/>
                <a:ea typeface="宋刻本字体" panose="02000000000000000000" pitchFamily="2" charset="-122"/>
              </a:rPr>
              <a:t>一种快速、内存高效的注意力算法来了，被命名为 FlashAttention。通过减少 GPU 内存读取 / 写入，FlashAttention 的运行速度比 PyTorch 标准注意力快 2-4 倍，所需内存减少 5-20 倍。</a:t>
            </a:r>
            <a:endParaRPr lang="en-US" altLang="zh-CN" dirty="0">
              <a:latin typeface="宋刻本字体" panose="02000000000000000000" pitchFamily="2" charset="-122"/>
              <a:ea typeface="宋刻本字体" panose="02000000000000000000" pitchFamily="2" charset="-122"/>
            </a:endParaRPr>
          </a:p>
          <a:p>
            <a:r>
              <a:rPr lang="zh-CN" altLang="en-US" dirty="0">
                <a:latin typeface="宋刻本字体" panose="02000000000000000000" pitchFamily="2" charset="-122"/>
                <a:ea typeface="宋刻本字体" panose="02000000000000000000" pitchFamily="2" charset="-122"/>
              </a:rPr>
              <a:t>（</a:t>
            </a:r>
            <a:r>
              <a:rPr lang="en-US" altLang="zh-CN" dirty="0">
                <a:latin typeface="宋刻本字体" panose="02000000000000000000" pitchFamily="2" charset="-122"/>
                <a:ea typeface="宋刻本字体" panose="02000000000000000000" pitchFamily="2" charset="-122"/>
              </a:rPr>
              <a:t>6</a:t>
            </a:r>
            <a:r>
              <a:rPr lang="zh-CN" altLang="en-US" dirty="0">
                <a:latin typeface="宋刻本字体" panose="02000000000000000000" pitchFamily="2" charset="-122"/>
                <a:ea typeface="宋刻本字体" panose="02000000000000000000" pitchFamily="2" charset="-122"/>
              </a:rPr>
              <a:t>天前代码完全开源）</a:t>
            </a:r>
            <a:endParaRPr lang="en-US" altLang="zh-CN" dirty="0">
              <a:latin typeface="宋刻本字体" panose="02000000000000000000" pitchFamily="2" charset="-122"/>
              <a:ea typeface="宋刻本字体" panose="02000000000000000000" pitchFamily="2" charset="-122"/>
            </a:endParaRPr>
          </a:p>
        </p:txBody>
      </p:sp>
      <p:cxnSp>
        <p:nvCxnSpPr>
          <p:cNvPr id="64" name="直接连接符 63">
            <a:extLst>
              <a:ext uri="{FF2B5EF4-FFF2-40B4-BE49-F238E27FC236}">
                <a16:creationId xmlns:a16="http://schemas.microsoft.com/office/drawing/2014/main" id="{4850765A-8D7E-7799-45F1-C21E0614431E}"/>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FF554B1-A6B0-079B-517E-90518235A264}"/>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A50B34A-4C5C-D6BE-8A64-7EE739D3A2B6}"/>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11">
            <a:extLst>
              <a:ext uri="{FF2B5EF4-FFF2-40B4-BE49-F238E27FC236}">
                <a16:creationId xmlns:a16="http://schemas.microsoft.com/office/drawing/2014/main" id="{4D7756AB-F12E-92D1-57F1-255646C52825}"/>
              </a:ext>
            </a:extLst>
          </p:cNvPr>
          <p:cNvSpPr>
            <a:spLocks noEditPoints="1"/>
          </p:cNvSpPr>
          <p:nvPr/>
        </p:nvSpPr>
        <p:spPr bwMode="auto">
          <a:xfrm>
            <a:off x="107850" y="245839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8" name="矩形 67">
            <a:extLst>
              <a:ext uri="{FF2B5EF4-FFF2-40B4-BE49-F238E27FC236}">
                <a16:creationId xmlns:a16="http://schemas.microsoft.com/office/drawing/2014/main" id="{A7006A84-E066-7353-620D-724940E35D34}"/>
              </a:ext>
            </a:extLst>
          </p:cNvPr>
          <p:cNvSpPr/>
          <p:nvPr/>
        </p:nvSpPr>
        <p:spPr>
          <a:xfrm>
            <a:off x="422584" y="247199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9" name="Freeform 9">
            <a:extLst>
              <a:ext uri="{FF2B5EF4-FFF2-40B4-BE49-F238E27FC236}">
                <a16:creationId xmlns:a16="http://schemas.microsoft.com/office/drawing/2014/main" id="{4C17ABC6-992C-D269-EC4C-2AE909F62D54}"/>
              </a:ext>
            </a:extLst>
          </p:cNvPr>
          <p:cNvSpPr>
            <a:spLocks noEditPoints="1"/>
          </p:cNvSpPr>
          <p:nvPr/>
        </p:nvSpPr>
        <p:spPr bwMode="auto">
          <a:xfrm>
            <a:off x="79323" y="289988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矩形 69">
            <a:extLst>
              <a:ext uri="{FF2B5EF4-FFF2-40B4-BE49-F238E27FC236}">
                <a16:creationId xmlns:a16="http://schemas.microsoft.com/office/drawing/2014/main" id="{97B1C2EB-10C9-644B-41F0-378360E40364}"/>
              </a:ext>
            </a:extLst>
          </p:cNvPr>
          <p:cNvSpPr/>
          <p:nvPr/>
        </p:nvSpPr>
        <p:spPr>
          <a:xfrm>
            <a:off x="486704" y="2852317"/>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项目总结</a:t>
            </a:r>
          </a:p>
        </p:txBody>
      </p:sp>
      <p:cxnSp>
        <p:nvCxnSpPr>
          <p:cNvPr id="71" name="直接连接符 70">
            <a:extLst>
              <a:ext uri="{FF2B5EF4-FFF2-40B4-BE49-F238E27FC236}">
                <a16:creationId xmlns:a16="http://schemas.microsoft.com/office/drawing/2014/main" id="{69FFF5E2-D7D4-033E-DBF6-80AC9D3EB29E}"/>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14010007-5EFF-20AE-5893-3E1208BC227F}"/>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73" name="Freeform 13">
            <a:extLst>
              <a:ext uri="{FF2B5EF4-FFF2-40B4-BE49-F238E27FC236}">
                <a16:creationId xmlns:a16="http://schemas.microsoft.com/office/drawing/2014/main" id="{92477E39-79C8-F4B1-367E-674E0BF65897}"/>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4" name="Freeform 10">
            <a:extLst>
              <a:ext uri="{FF2B5EF4-FFF2-40B4-BE49-F238E27FC236}">
                <a16:creationId xmlns:a16="http://schemas.microsoft.com/office/drawing/2014/main" id="{410499E3-A1A9-D228-AED8-3C3C72A6B940}"/>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5" name="矩形 74">
            <a:extLst>
              <a:ext uri="{FF2B5EF4-FFF2-40B4-BE49-F238E27FC236}">
                <a16:creationId xmlns:a16="http://schemas.microsoft.com/office/drawing/2014/main" id="{1540CCA6-97EF-982A-A1E9-831C47EF2476}"/>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76" name="矩形 75">
            <a:extLst>
              <a:ext uri="{FF2B5EF4-FFF2-40B4-BE49-F238E27FC236}">
                <a16:creationId xmlns:a16="http://schemas.microsoft.com/office/drawing/2014/main" id="{0DD41234-C4A7-F056-61E8-25CF35336B50}"/>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Tree>
    <p:extLst>
      <p:ext uri="{BB962C8B-B14F-4D97-AF65-F5344CB8AC3E}">
        <p14:creationId xmlns:p14="http://schemas.microsoft.com/office/powerpoint/2010/main" val="790265125"/>
      </p:ext>
    </p:extLst>
  </p:cSld>
  <p:clrMapOvr>
    <a:masterClrMapping/>
  </p:clrMapOvr>
  <p:transition>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878387C-D432-4072-7C8F-0F312680A38B}"/>
              </a:ext>
            </a:extLst>
          </p:cNvPr>
          <p:cNvPicPr>
            <a:picLocks noChangeAspect="1"/>
          </p:cNvPicPr>
          <p:nvPr/>
        </p:nvPicPr>
        <p:blipFill>
          <a:blip r:embed="rId2"/>
          <a:stretch>
            <a:fillRect/>
          </a:stretch>
        </p:blipFill>
        <p:spPr>
          <a:xfrm>
            <a:off x="0" y="200384"/>
            <a:ext cx="9144000" cy="4772967"/>
          </a:xfrm>
          <a:prstGeom prst="rect">
            <a:avLst/>
          </a:prstGeom>
        </p:spPr>
      </p:pic>
    </p:spTree>
    <p:extLst>
      <p:ext uri="{BB962C8B-B14F-4D97-AF65-F5344CB8AC3E}">
        <p14:creationId xmlns:p14="http://schemas.microsoft.com/office/powerpoint/2010/main" val="4192542532"/>
      </p:ext>
    </p:extLst>
  </p:cSld>
  <p:clrMapOvr>
    <a:masterClrMapping/>
  </p:clrMapOvr>
  <p:transition>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模型不足</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341073" y="615790"/>
            <a:ext cx="3618113" cy="4524315"/>
          </a:xfrm>
          <a:prstGeom prst="rect">
            <a:avLst/>
          </a:prstGeom>
          <a:noFill/>
        </p:spPr>
        <p:txBody>
          <a:bodyPr wrap="square">
            <a:spAutoFit/>
          </a:bodyPr>
          <a:lstStyle/>
          <a:p>
            <a:pPr marL="342900" indent="-342900">
              <a:buAutoNum type="arabicPeriod"/>
            </a:pPr>
            <a:r>
              <a:rPr lang="zh-CN" altLang="en-US" dirty="0"/>
              <a:t>运行时间太慢，长文本先做降维处理，导致过程繁琐，后续模型</a:t>
            </a:r>
            <a:r>
              <a:rPr lang="en-US" altLang="zh-CN" dirty="0" err="1"/>
              <a:t>bert</a:t>
            </a:r>
            <a:r>
              <a:rPr lang="zh-CN" altLang="en-US" dirty="0"/>
              <a:t>虽然轻量化可时间复杂度高，以本电脑轻薄本为例子，无</a:t>
            </a:r>
            <a:r>
              <a:rPr lang="en-US" altLang="zh-CN" dirty="0"/>
              <a:t>GPU</a:t>
            </a:r>
            <a:r>
              <a:rPr lang="zh-CN" altLang="en-US" dirty="0"/>
              <a:t>状态供电，预测一个需要</a:t>
            </a:r>
            <a:r>
              <a:rPr lang="en-US" altLang="zh-CN" dirty="0"/>
              <a:t>8-20s</a:t>
            </a:r>
            <a:r>
              <a:rPr lang="zh-CN" altLang="en-US" dirty="0"/>
              <a:t>，而在不供电（轻薄本自动降频），需要</a:t>
            </a:r>
            <a:r>
              <a:rPr lang="en-US" altLang="zh-CN" dirty="0"/>
              <a:t>1m20s</a:t>
            </a:r>
            <a:r>
              <a:rPr lang="zh-CN" altLang="en-US" dirty="0"/>
              <a:t>（难以忍受）。</a:t>
            </a:r>
            <a:endParaRPr lang="en-US" altLang="zh-CN" dirty="0"/>
          </a:p>
          <a:p>
            <a:pPr marL="342900" indent="-342900">
              <a:buAutoNum type="arabicPeriod"/>
            </a:pPr>
            <a:r>
              <a:rPr lang="zh-CN" altLang="en-US" dirty="0"/>
              <a:t>模型目前</a:t>
            </a:r>
            <a:r>
              <a:rPr lang="en-US" altLang="zh-CN" dirty="0"/>
              <a:t>rouge-1</a:t>
            </a:r>
            <a:r>
              <a:rPr lang="zh-CN" altLang="en-US" dirty="0"/>
              <a:t>为</a:t>
            </a:r>
            <a:r>
              <a:rPr lang="en-US" altLang="zh-CN" dirty="0"/>
              <a:t>0.3</a:t>
            </a:r>
            <a:r>
              <a:rPr lang="zh-CN" altLang="en-US" dirty="0"/>
              <a:t>，虽然效果良好，但未达到最优，仍然有优化空间，扩大算力和训练次数，增加回调函数可以使模型更优。</a:t>
            </a:r>
            <a:endParaRPr lang="en-US" altLang="zh-CN" dirty="0"/>
          </a:p>
          <a:p>
            <a:pPr marL="342900" indent="-342900">
              <a:buAutoNum type="arabicPeriod"/>
            </a:pPr>
            <a:r>
              <a:rPr lang="zh-CN" altLang="en-US" dirty="0"/>
              <a:t>可以引入</a:t>
            </a:r>
            <a:r>
              <a:rPr lang="en-US" altLang="zh-CN" dirty="0"/>
              <a:t>Copy</a:t>
            </a:r>
            <a:r>
              <a:rPr lang="zh-CN" altLang="en-US" dirty="0"/>
              <a:t>等机制提高模型的</a:t>
            </a:r>
            <a:r>
              <a:rPr lang="en-US" altLang="zh-CN" dirty="0"/>
              <a:t>rouge</a:t>
            </a:r>
            <a:r>
              <a:rPr lang="zh-CN" altLang="en-US" dirty="0"/>
              <a:t>得分。</a:t>
            </a:r>
            <a:endParaRPr lang="en-US" altLang="zh-CN" dirty="0"/>
          </a:p>
          <a:p>
            <a:pPr marL="342900" indent="-342900">
              <a:buAutoNum type="arabicPeriod"/>
            </a:pPr>
            <a:endParaRPr lang="en-US" altLang="zh-CN" dirty="0"/>
          </a:p>
        </p:txBody>
      </p:sp>
      <p:pic>
        <p:nvPicPr>
          <p:cNvPr id="4" name="图片 3">
            <a:extLst>
              <a:ext uri="{FF2B5EF4-FFF2-40B4-BE49-F238E27FC236}">
                <a16:creationId xmlns:a16="http://schemas.microsoft.com/office/drawing/2014/main" id="{1049F09D-4141-BAEF-3641-CC267B55F514}"/>
              </a:ext>
            </a:extLst>
          </p:cNvPr>
          <p:cNvPicPr>
            <a:picLocks noChangeAspect="1"/>
          </p:cNvPicPr>
          <p:nvPr/>
        </p:nvPicPr>
        <p:blipFill>
          <a:blip r:embed="rId2"/>
          <a:stretch>
            <a:fillRect/>
          </a:stretch>
        </p:blipFill>
        <p:spPr>
          <a:xfrm>
            <a:off x="5178129" y="744624"/>
            <a:ext cx="3760519" cy="3651077"/>
          </a:xfrm>
          <a:prstGeom prst="rect">
            <a:avLst/>
          </a:prstGeom>
        </p:spPr>
      </p:pic>
      <p:cxnSp>
        <p:nvCxnSpPr>
          <p:cNvPr id="33" name="直接连接符 32">
            <a:extLst>
              <a:ext uri="{FF2B5EF4-FFF2-40B4-BE49-F238E27FC236}">
                <a16:creationId xmlns:a16="http://schemas.microsoft.com/office/drawing/2014/main" id="{BFD27CAD-E318-749F-6184-5F84FC4A089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D1AD97B-2372-BB63-FDEF-75FB2A543428}"/>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86B2227-DAF8-E362-54DE-C93505B3719B}"/>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F7C12F9-2452-EAF1-F207-CC3E81FF235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241BE646-BC4F-ED30-E8FE-4D8E5FBEE8E0}"/>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11">
            <a:extLst>
              <a:ext uri="{FF2B5EF4-FFF2-40B4-BE49-F238E27FC236}">
                <a16:creationId xmlns:a16="http://schemas.microsoft.com/office/drawing/2014/main" id="{61E066C2-9E7C-665E-0EF8-061022B3B5CD}"/>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7" name="Freeform 12">
            <a:extLst>
              <a:ext uri="{FF2B5EF4-FFF2-40B4-BE49-F238E27FC236}">
                <a16:creationId xmlns:a16="http://schemas.microsoft.com/office/drawing/2014/main" id="{477CAA94-E6BB-78A5-B930-C0E419939BBA}"/>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13">
            <a:extLst>
              <a:ext uri="{FF2B5EF4-FFF2-40B4-BE49-F238E27FC236}">
                <a16:creationId xmlns:a16="http://schemas.microsoft.com/office/drawing/2014/main" id="{28EEDFC8-37C3-D24B-BFE1-F66263A34EDC}"/>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73CEED86-220E-640D-9296-2545A97A47D0}"/>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3CF0CD16-A2C6-C96A-2E15-3FF81BE20F89}"/>
              </a:ext>
            </a:extLst>
          </p:cNvPr>
          <p:cNvSpPr/>
          <p:nvPr/>
        </p:nvSpPr>
        <p:spPr>
          <a:xfrm>
            <a:off x="422583" y="2901143"/>
            <a:ext cx="82586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改进与思考</a:t>
            </a:r>
          </a:p>
        </p:txBody>
      </p:sp>
      <p:sp>
        <p:nvSpPr>
          <p:cNvPr id="51" name="矩形 50">
            <a:extLst>
              <a:ext uri="{FF2B5EF4-FFF2-40B4-BE49-F238E27FC236}">
                <a16:creationId xmlns:a16="http://schemas.microsoft.com/office/drawing/2014/main" id="{81E930CD-ACA8-09F6-671D-0DE8EAAF7CC5}"/>
              </a:ext>
            </a:extLst>
          </p:cNvPr>
          <p:cNvSpPr/>
          <p:nvPr/>
        </p:nvSpPr>
        <p:spPr>
          <a:xfrm>
            <a:off x="450729" y="1660940"/>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问题背景</a:t>
            </a:r>
          </a:p>
        </p:txBody>
      </p:sp>
      <p:sp>
        <p:nvSpPr>
          <p:cNvPr id="52" name="矩形 51">
            <a:extLst>
              <a:ext uri="{FF2B5EF4-FFF2-40B4-BE49-F238E27FC236}">
                <a16:creationId xmlns:a16="http://schemas.microsoft.com/office/drawing/2014/main" id="{1FC27BE9-AB87-A2D5-D70D-BA788121F65A}"/>
              </a:ext>
            </a:extLst>
          </p:cNvPr>
          <p:cNvSpPr/>
          <p:nvPr/>
        </p:nvSpPr>
        <p:spPr>
          <a:xfrm>
            <a:off x="334217" y="2428716"/>
            <a:ext cx="1082349"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
        <p:nvSpPr>
          <p:cNvPr id="55" name="矩形 54">
            <a:extLst>
              <a:ext uri="{FF2B5EF4-FFF2-40B4-BE49-F238E27FC236}">
                <a16:creationId xmlns:a16="http://schemas.microsoft.com/office/drawing/2014/main" id="{8639A702-8F03-4666-71FB-15F414C76F1C}"/>
              </a:ext>
            </a:extLst>
          </p:cNvPr>
          <p:cNvSpPr/>
          <p:nvPr/>
        </p:nvSpPr>
        <p:spPr>
          <a:xfrm>
            <a:off x="486704"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Tree>
    <p:extLst>
      <p:ext uri="{BB962C8B-B14F-4D97-AF65-F5344CB8AC3E}">
        <p14:creationId xmlns:p14="http://schemas.microsoft.com/office/powerpoint/2010/main" val="3161050902"/>
      </p:ext>
    </p:extLst>
  </p:cSld>
  <p:clrMapOvr>
    <a:masterClrMapping/>
  </p:clrMapOvr>
  <p:transition>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FEE53799-5117-6E06-0003-4C6AE11D1EC0}"/>
              </a:ext>
            </a:extLst>
          </p:cNvPr>
          <p:cNvGrpSpPr/>
          <p:nvPr/>
        </p:nvGrpSpPr>
        <p:grpSpPr>
          <a:xfrm>
            <a:off x="813821" y="1480012"/>
            <a:ext cx="7363216" cy="778900"/>
            <a:chOff x="287180" y="1143984"/>
            <a:chExt cx="7363216" cy="778900"/>
          </a:xfrm>
        </p:grpSpPr>
        <p:sp>
          <p:nvSpPr>
            <p:cNvPr id="60" name="矩形 59"/>
            <p:cNvSpPr/>
            <p:nvPr/>
          </p:nvSpPr>
          <p:spPr>
            <a:xfrm>
              <a:off x="839855" y="1143984"/>
              <a:ext cx="6478358" cy="623237"/>
            </a:xfrm>
            <a:prstGeom prst="rect">
              <a:avLst/>
            </a:prstGeom>
          </p:spPr>
          <p:txBody>
            <a:bodyPr wrap="none" lIns="68571" tIns="34285" rIns="68571" bIns="34285">
              <a:spAutoFit/>
            </a:bodyPr>
            <a:lstStyle/>
            <a:p>
              <a:pPr algn="r" defTabSz="685800"/>
              <a:r>
                <a:rPr lang="zh-CN" altLang="en-US" sz="3600" dirty="0">
                  <a:solidFill>
                    <a:srgbClr val="4B6075"/>
                  </a:solidFill>
                  <a:latin typeface="华文隶书" panose="02010800040101010101" pitchFamily="2" charset="-122"/>
                  <a:ea typeface="华文隶书" panose="02010800040101010101" pitchFamily="2" charset="-122"/>
                </a:rPr>
                <a:t>基于</a:t>
              </a:r>
              <a:r>
                <a:rPr lang="en-US" altLang="zh-CN" sz="3600" dirty="0" err="1">
                  <a:solidFill>
                    <a:srgbClr val="4B6075"/>
                  </a:solidFill>
                  <a:latin typeface="华文隶书" panose="02010800040101010101" pitchFamily="2" charset="-122"/>
                  <a:ea typeface="华文隶书" panose="02010800040101010101" pitchFamily="2" charset="-122"/>
                </a:rPr>
                <a:t>Layui+Django</a:t>
              </a:r>
              <a:r>
                <a:rPr lang="zh-CN" altLang="en-US" sz="3600" dirty="0">
                  <a:solidFill>
                    <a:srgbClr val="4B6075"/>
                  </a:solidFill>
                  <a:latin typeface="华文隶书" panose="02010800040101010101" pitchFamily="2" charset="-122"/>
                  <a:ea typeface="华文隶书" panose="02010800040101010101" pitchFamily="2" charset="-122"/>
                </a:rPr>
                <a:t>的前后端设计</a:t>
              </a:r>
            </a:p>
          </p:txBody>
        </p:sp>
        <p:cxnSp>
          <p:nvCxnSpPr>
            <p:cNvPr id="61" name="直接连接符 60"/>
            <p:cNvCxnSpPr>
              <a:cxnSpLocks/>
            </p:cNvCxnSpPr>
            <p:nvPr/>
          </p:nvCxnSpPr>
          <p:spPr>
            <a:xfrm>
              <a:off x="287180" y="1880948"/>
              <a:ext cx="7363216" cy="41936"/>
            </a:xfrm>
            <a:prstGeom prst="line">
              <a:avLst/>
            </a:prstGeom>
            <a:noFill/>
            <a:ln w="28575" cap="flat" cmpd="sng" algn="ctr">
              <a:solidFill>
                <a:srgbClr val="4B6075"/>
              </a:solidFill>
              <a:prstDash val="solid"/>
              <a:miter lim="800000"/>
            </a:ln>
            <a:effectLst/>
          </p:spPr>
        </p:cxnSp>
      </p:grpSp>
      <p:grpSp>
        <p:nvGrpSpPr>
          <p:cNvPr id="68" name="组合 67"/>
          <p:cNvGrpSpPr/>
          <p:nvPr/>
        </p:nvGrpSpPr>
        <p:grpSpPr>
          <a:xfrm>
            <a:off x="3764124" y="3786387"/>
            <a:ext cx="231813" cy="231701"/>
            <a:chOff x="7354427" y="5461928"/>
            <a:chExt cx="309030" cy="309030"/>
          </a:xfrm>
        </p:grpSpPr>
        <p:sp>
          <p:nvSpPr>
            <p:cNvPr id="69" name="椭圆 68"/>
            <p:cNvSpPr/>
            <p:nvPr/>
          </p:nvSpPr>
          <p:spPr>
            <a:xfrm>
              <a:off x="7354427" y="5461928"/>
              <a:ext cx="309030" cy="309030"/>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a:cs typeface="+mn-cs"/>
              </a:endParaRPr>
            </a:p>
          </p:txBody>
        </p:sp>
        <p:sp>
          <p:nvSpPr>
            <p:cNvPr id="70" name="Freeform 45"/>
            <p:cNvSpPr>
              <a:spLocks noChangeArrowheads="1"/>
            </p:cNvSpPr>
            <p:nvPr/>
          </p:nvSpPr>
          <p:spPr bwMode="auto">
            <a:xfrm>
              <a:off x="7420703" y="5528975"/>
              <a:ext cx="176474" cy="174933"/>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endParaRPr>
            </a:p>
          </p:txBody>
        </p:sp>
      </p:grpSp>
      <p:sp>
        <p:nvSpPr>
          <p:cNvPr id="71" name="TextBox 10"/>
          <p:cNvSpPr txBox="1"/>
          <p:nvPr/>
        </p:nvSpPr>
        <p:spPr>
          <a:xfrm>
            <a:off x="3995936" y="3786386"/>
            <a:ext cx="1658146" cy="253916"/>
          </a:xfrm>
          <a:prstGeom prst="rect">
            <a:avLst/>
          </a:prstGeom>
          <a:noFill/>
        </p:spPr>
        <p:txBody>
          <a:bodyPr wrap="none" lIns="68580" tIns="34290" rIns="68580" bIns="34290" rtlCol="0">
            <a:spAutoFit/>
          </a:bodyPr>
          <a:lstStyle/>
          <a:p>
            <a:pPr defTabSz="685800"/>
            <a:r>
              <a:rPr lang="zh-CN" altLang="en-US" sz="1200" dirty="0">
                <a:solidFill>
                  <a:srgbClr val="4B6075"/>
                </a:solidFill>
                <a:latin typeface="微软雅黑" panose="020B0503020204020204" pitchFamily="34" charset="-122"/>
                <a:ea typeface="微软雅黑" panose="020B0503020204020204" pitchFamily="34" charset="-122"/>
              </a:rPr>
              <a:t>答辩人：胡钧耀   黄凯</a:t>
            </a:r>
          </a:p>
        </p:txBody>
      </p:sp>
      <p:sp>
        <p:nvSpPr>
          <p:cNvPr id="73" name="矩形 72"/>
          <p:cNvSpPr/>
          <p:nvPr/>
        </p:nvSpPr>
        <p:spPr>
          <a:xfrm>
            <a:off x="2414206" y="3236629"/>
            <a:ext cx="4537121" cy="530904"/>
          </a:xfrm>
          <a:prstGeom prst="rect">
            <a:avLst/>
          </a:prstGeom>
        </p:spPr>
        <p:txBody>
          <a:bodyPr wrap="none" lIns="68571" tIns="34285" rIns="68571" bIns="34285">
            <a:spAutoFit/>
          </a:bodyPr>
          <a:lstStyle/>
          <a:p>
            <a:pPr algn="ctr" defTabSz="685800"/>
            <a:r>
              <a:rPr lang="zh-CN" altLang="en-US" sz="1500" dirty="0">
                <a:solidFill>
                  <a:srgbClr val="4B6075"/>
                </a:solidFill>
                <a:latin typeface="华文楷体" panose="02010600040101010101" pitchFamily="2" charset="-122"/>
                <a:ea typeface="华文楷体" panose="02010600040101010101" pitchFamily="2" charset="-122"/>
              </a:rPr>
              <a:t>计算机科学与技术学院</a:t>
            </a:r>
            <a:r>
              <a:rPr lang="en-US" altLang="zh-CN" sz="1500" dirty="0">
                <a:solidFill>
                  <a:srgbClr val="4B6075"/>
                </a:solidFill>
                <a:latin typeface="华文楷体" panose="02010600040101010101" pitchFamily="2" charset="-122"/>
                <a:ea typeface="华文楷体" panose="02010600040101010101" pitchFamily="2" charset="-122"/>
              </a:rPr>
              <a:t>   </a:t>
            </a:r>
            <a:r>
              <a:rPr lang="zh-CN" altLang="en-US" sz="1500" dirty="0">
                <a:solidFill>
                  <a:srgbClr val="4B6075"/>
                </a:solidFill>
                <a:latin typeface="华文楷体" panose="02010600040101010101" pitchFamily="2" charset="-122"/>
                <a:ea typeface="华文楷体" panose="02010600040101010101" pitchFamily="2" charset="-122"/>
              </a:rPr>
              <a:t>计算机科学与技术</a:t>
            </a:r>
            <a:r>
              <a:rPr lang="en-US" altLang="zh-CN" sz="1500" dirty="0">
                <a:solidFill>
                  <a:srgbClr val="4B6075"/>
                </a:solidFill>
                <a:latin typeface="华文楷体" panose="02010600040101010101" pitchFamily="2" charset="-122"/>
                <a:ea typeface="华文楷体" panose="02010600040101010101" pitchFamily="2" charset="-122"/>
              </a:rPr>
              <a:t>2019-04</a:t>
            </a:r>
            <a:r>
              <a:rPr lang="zh-CN" altLang="en-US" sz="1500" dirty="0">
                <a:solidFill>
                  <a:srgbClr val="4B6075"/>
                </a:solidFill>
                <a:latin typeface="华文楷体" panose="02010600040101010101" pitchFamily="2" charset="-122"/>
                <a:ea typeface="华文楷体" panose="02010600040101010101" pitchFamily="2" charset="-122"/>
              </a:rPr>
              <a:t>班</a:t>
            </a:r>
            <a:endParaRPr lang="en-US" altLang="zh-CN" sz="1500" dirty="0">
              <a:solidFill>
                <a:srgbClr val="4B6075"/>
              </a:solidFill>
              <a:latin typeface="华文楷体" panose="02010600040101010101" pitchFamily="2" charset="-122"/>
              <a:ea typeface="华文楷体" panose="02010600040101010101" pitchFamily="2" charset="-122"/>
            </a:endParaRPr>
          </a:p>
          <a:p>
            <a:pPr algn="ctr" defTabSz="685800"/>
            <a:r>
              <a:rPr lang="zh-CN" altLang="en-US" sz="1500" dirty="0">
                <a:solidFill>
                  <a:srgbClr val="4B6075"/>
                </a:solidFill>
                <a:latin typeface="华文楷体" panose="02010600040101010101" pitchFamily="2" charset="-122"/>
                <a:ea typeface="华文楷体" panose="02010600040101010101" pitchFamily="2" charset="-122"/>
              </a:rPr>
              <a:t>学号：</a:t>
            </a:r>
            <a:r>
              <a:rPr lang="en-US" altLang="zh-CN" sz="1500" dirty="0">
                <a:solidFill>
                  <a:srgbClr val="4B6075"/>
                </a:solidFill>
                <a:latin typeface="华文楷体" panose="02010600040101010101" pitchFamily="2" charset="-122"/>
                <a:ea typeface="华文楷体" panose="02010600040101010101" pitchFamily="2" charset="-122"/>
              </a:rPr>
              <a:t>06192081  06192103</a:t>
            </a:r>
            <a:endParaRPr lang="zh-CN" altLang="en-US" sz="1500" dirty="0">
              <a:solidFill>
                <a:srgbClr val="4B6075"/>
              </a:solidFill>
              <a:latin typeface="华文楷体" panose="02010600040101010101" pitchFamily="2" charset="-122"/>
              <a:ea typeface="华文楷体" panose="02010600040101010101" pitchFamily="2" charset="-122"/>
            </a:endParaRPr>
          </a:p>
        </p:txBody>
      </p:sp>
      <p:pic>
        <p:nvPicPr>
          <p:cNvPr id="14" name="图片 13">
            <a:extLst>
              <a:ext uri="{FF2B5EF4-FFF2-40B4-BE49-F238E27FC236}">
                <a16:creationId xmlns:a16="http://schemas.microsoft.com/office/drawing/2014/main" id="{E6FBE974-6654-CD11-AD11-C8B5B4935A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470" y="564625"/>
            <a:ext cx="2226642" cy="543301"/>
          </a:xfrm>
          <a:prstGeom prst="rect">
            <a:avLst/>
          </a:prstGeom>
        </p:spPr>
      </p:pic>
      <p:sp>
        <p:nvSpPr>
          <p:cNvPr id="38" name="矩形 37">
            <a:extLst>
              <a:ext uri="{FF2B5EF4-FFF2-40B4-BE49-F238E27FC236}">
                <a16:creationId xmlns:a16="http://schemas.microsoft.com/office/drawing/2014/main" id="{F05BA553-C8FA-E1A2-1697-54446013B597}"/>
              </a:ext>
            </a:extLst>
          </p:cNvPr>
          <p:cNvSpPr/>
          <p:nvPr/>
        </p:nvSpPr>
        <p:spPr>
          <a:xfrm>
            <a:off x="1983588" y="2486365"/>
            <a:ext cx="6923737" cy="438572"/>
          </a:xfrm>
          <a:prstGeom prst="rect">
            <a:avLst/>
          </a:prstGeom>
        </p:spPr>
        <p:txBody>
          <a:bodyPr wrap="square" lIns="68571" tIns="34285" rIns="68571" bIns="34285">
            <a:spAutoFit/>
          </a:bodyPr>
          <a:lstStyle/>
          <a:p>
            <a:pPr algn="r" defTabSz="685800"/>
            <a:r>
              <a:rPr lang="en-US" altLang="zh-CN" sz="2400" dirty="0">
                <a:solidFill>
                  <a:srgbClr val="4B6075"/>
                </a:solidFill>
                <a:latin typeface="华文楷体" panose="02010600040101010101" pitchFamily="2" charset="-122"/>
                <a:ea typeface="华文楷体" panose="02010600040101010101" pitchFamily="2" charset="-122"/>
              </a:rPr>
              <a:t>——</a:t>
            </a:r>
            <a:r>
              <a:rPr lang="zh-CN" altLang="en-US" sz="2400" dirty="0">
                <a:solidFill>
                  <a:srgbClr val="4B6075"/>
                </a:solidFill>
                <a:latin typeface="华文楷体" panose="02010600040101010101" pitchFamily="2" charset="-122"/>
                <a:ea typeface="华文楷体" panose="02010600040101010101" pitchFamily="2" charset="-122"/>
              </a:rPr>
              <a:t>以</a:t>
            </a:r>
            <a:r>
              <a:rPr lang="en-US" altLang="zh-CN" sz="2400" dirty="0">
                <a:solidFill>
                  <a:srgbClr val="4B6075"/>
                </a:solidFill>
                <a:latin typeface="华文楷体" panose="02010600040101010101" pitchFamily="2" charset="-122"/>
                <a:ea typeface="华文楷体" panose="02010600040101010101" pitchFamily="2" charset="-122"/>
              </a:rPr>
              <a:t>2022</a:t>
            </a:r>
            <a:r>
              <a:rPr lang="zh-CN" altLang="en-US" sz="2400" dirty="0">
                <a:solidFill>
                  <a:srgbClr val="4B6075"/>
                </a:solidFill>
                <a:latin typeface="华文楷体" panose="02010600040101010101" pitchFamily="2" charset="-122"/>
                <a:ea typeface="华文楷体" panose="02010600040101010101" pitchFamily="2" charset="-122"/>
              </a:rPr>
              <a:t>年软件杯智能创作平台为例</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07904" y="252685"/>
            <a:ext cx="1728192" cy="769441"/>
          </a:xfrm>
          <a:prstGeom prst="rect">
            <a:avLst/>
          </a:prstGeom>
          <a:noFill/>
        </p:spPr>
        <p:txBody>
          <a:bodyPr wrap="square" rtlCol="0">
            <a:spAutoFit/>
          </a:bodyPr>
          <a:lstStyle/>
          <a:p>
            <a:pPr algn="ctr"/>
            <a:r>
              <a:rPr lang="zh-CN" altLang="en-US" sz="2800" b="1" dirty="0">
                <a:ln w="6350">
                  <a:noFill/>
                </a:ln>
                <a:solidFill>
                  <a:schemeClr val="bg1"/>
                </a:solidFill>
                <a:latin typeface="Impact" pitchFamily="34" charset="0"/>
                <a:ea typeface="微软雅黑" pitchFamily="34" charset="-122"/>
              </a:rPr>
              <a:t>目  录</a:t>
            </a:r>
            <a:endParaRPr lang="en-US" altLang="zh-CN" sz="2800" b="1" dirty="0">
              <a:ln w="6350">
                <a:noFill/>
              </a:ln>
              <a:solidFill>
                <a:schemeClr val="bg1"/>
              </a:solidFill>
              <a:latin typeface="Impact" pitchFamily="34" charset="0"/>
              <a:ea typeface="微软雅黑" pitchFamily="34" charset="-122"/>
            </a:endParaRPr>
          </a:p>
          <a:p>
            <a:pPr algn="ctr"/>
            <a:r>
              <a:rPr lang="en-US" altLang="zh-CN" sz="1600" dirty="0">
                <a:ln w="6350">
                  <a:noFill/>
                </a:ln>
                <a:solidFill>
                  <a:schemeClr val="bg1"/>
                </a:solidFill>
                <a:latin typeface="Arial" pitchFamily="34" charset="0"/>
                <a:ea typeface="微软雅黑" pitchFamily="34" charset="-122"/>
                <a:cs typeface="Arial" pitchFamily="34" charset="0"/>
              </a:rPr>
              <a:t>CONTENTS</a:t>
            </a:r>
            <a:endParaRPr lang="zh-CN" altLang="en-US" sz="1600" dirty="0">
              <a:ln w="6350">
                <a:noFill/>
              </a:ln>
              <a:solidFill>
                <a:schemeClr val="bg1"/>
              </a:solidFill>
              <a:latin typeface="Arial" pitchFamily="34" charset="0"/>
              <a:ea typeface="微软雅黑" pitchFamily="34" charset="-122"/>
              <a:cs typeface="Arial" pitchFamily="34" charset="0"/>
            </a:endParaRPr>
          </a:p>
        </p:txBody>
      </p:sp>
      <p:sp>
        <p:nvSpPr>
          <p:cNvPr id="25" name="文本框 24">
            <a:extLst>
              <a:ext uri="{FF2B5EF4-FFF2-40B4-BE49-F238E27FC236}">
                <a16:creationId xmlns:a16="http://schemas.microsoft.com/office/drawing/2014/main" id="{8087988D-1EBF-6094-2207-BFC69B0D8A58}"/>
              </a:ext>
            </a:extLst>
          </p:cNvPr>
          <p:cNvSpPr txBox="1"/>
          <p:nvPr/>
        </p:nvSpPr>
        <p:spPr>
          <a:xfrm>
            <a:off x="3347864" y="1778868"/>
            <a:ext cx="4499992" cy="2677656"/>
          </a:xfrm>
          <a:prstGeom prst="rect">
            <a:avLst/>
          </a:prstGeom>
          <a:noFill/>
        </p:spPr>
        <p:txBody>
          <a:bodyPr wrap="square">
            <a:spAutoFit/>
          </a:bodyPr>
          <a:lstStyle/>
          <a:p>
            <a:r>
              <a:rPr lang="en-US" altLang="zh-CN" sz="2400" b="1" dirty="0">
                <a:solidFill>
                  <a:srgbClr val="586B7F"/>
                </a:solidFill>
                <a:latin typeface="宋刻本字体" panose="02000000000000000000" pitchFamily="2" charset="-122"/>
                <a:ea typeface="宋刻本字体" panose="02000000000000000000" pitchFamily="2" charset="-122"/>
              </a:rPr>
              <a:t>01 | </a:t>
            </a:r>
            <a:r>
              <a:rPr lang="zh-CN" altLang="en-US" sz="2400" b="1" dirty="0">
                <a:solidFill>
                  <a:srgbClr val="586B7F"/>
                </a:solidFill>
                <a:latin typeface="宋刻本字体" panose="02000000000000000000" pitchFamily="2" charset="-122"/>
                <a:ea typeface="宋刻本字体" panose="02000000000000000000" pitchFamily="2" charset="-122"/>
              </a:rPr>
              <a:t>项目概述</a:t>
            </a:r>
            <a:endParaRPr lang="en-US" altLang="zh-CN" sz="2400" b="1" dirty="0">
              <a:solidFill>
                <a:srgbClr val="586B7F"/>
              </a:solidFill>
              <a:latin typeface="宋刻本字体" panose="02000000000000000000" pitchFamily="2" charset="-122"/>
              <a:ea typeface="宋刻本字体" panose="02000000000000000000" pitchFamily="2" charset="-122"/>
            </a:endParaRPr>
          </a:p>
          <a:p>
            <a:endParaRPr lang="en-US" altLang="zh-CN" sz="2400" b="1" dirty="0">
              <a:solidFill>
                <a:srgbClr val="586B7F"/>
              </a:solidFill>
              <a:latin typeface="宋刻本字体" panose="02000000000000000000" pitchFamily="2" charset="-122"/>
              <a:ea typeface="宋刻本字体" panose="02000000000000000000" pitchFamily="2" charset="-122"/>
            </a:endParaRPr>
          </a:p>
          <a:p>
            <a:r>
              <a:rPr lang="en-US" altLang="zh-CN" sz="2400" b="1" dirty="0">
                <a:solidFill>
                  <a:srgbClr val="586B7F"/>
                </a:solidFill>
                <a:latin typeface="宋刻本字体" panose="02000000000000000000" pitchFamily="2" charset="-122"/>
                <a:ea typeface="宋刻本字体" panose="02000000000000000000" pitchFamily="2" charset="-122"/>
              </a:rPr>
              <a:t>02 | </a:t>
            </a:r>
            <a:r>
              <a:rPr lang="zh-CN" altLang="en-US" sz="2400" b="1" dirty="0">
                <a:solidFill>
                  <a:srgbClr val="586B7F"/>
                </a:solidFill>
                <a:latin typeface="宋刻本字体" panose="02000000000000000000" pitchFamily="2" charset="-122"/>
                <a:ea typeface="宋刻本字体" panose="02000000000000000000" pitchFamily="2" charset="-122"/>
              </a:rPr>
              <a:t>用户应用</a:t>
            </a:r>
            <a:endParaRPr lang="en-US" altLang="zh-CN" sz="2400" b="1" dirty="0">
              <a:solidFill>
                <a:srgbClr val="586B7F"/>
              </a:solidFill>
              <a:latin typeface="宋刻本字体" panose="02000000000000000000" pitchFamily="2" charset="-122"/>
              <a:ea typeface="宋刻本字体" panose="02000000000000000000" pitchFamily="2" charset="-122"/>
            </a:endParaRPr>
          </a:p>
          <a:p>
            <a:endParaRPr lang="en-US" altLang="zh-CN" sz="2400" b="1" dirty="0">
              <a:solidFill>
                <a:srgbClr val="586B7F"/>
              </a:solidFill>
              <a:latin typeface="宋刻本字体" panose="02000000000000000000" pitchFamily="2" charset="-122"/>
              <a:ea typeface="宋刻本字体" panose="02000000000000000000" pitchFamily="2" charset="-122"/>
            </a:endParaRPr>
          </a:p>
          <a:p>
            <a:r>
              <a:rPr lang="en-US" altLang="zh-CN" sz="2400" b="1" dirty="0">
                <a:solidFill>
                  <a:srgbClr val="586B7F"/>
                </a:solidFill>
                <a:latin typeface="宋刻本字体" panose="02000000000000000000" pitchFamily="2" charset="-122"/>
                <a:ea typeface="宋刻本字体" panose="02000000000000000000" pitchFamily="2" charset="-122"/>
              </a:rPr>
              <a:t>03 |</a:t>
            </a:r>
            <a:r>
              <a:rPr lang="zh-CN" altLang="en-US" sz="2400" b="1" dirty="0">
                <a:solidFill>
                  <a:srgbClr val="586B7F"/>
                </a:solidFill>
                <a:latin typeface="宋刻本字体" panose="02000000000000000000" pitchFamily="2" charset="-122"/>
                <a:ea typeface="宋刻本字体" panose="02000000000000000000" pitchFamily="2" charset="-122"/>
              </a:rPr>
              <a:t> 写作台应用</a:t>
            </a:r>
          </a:p>
          <a:p>
            <a:endParaRPr lang="en-US" altLang="zh-CN" sz="2400" b="1" dirty="0">
              <a:solidFill>
                <a:srgbClr val="586B7F"/>
              </a:solidFill>
              <a:latin typeface="宋刻本字体" panose="02000000000000000000" pitchFamily="2" charset="-122"/>
              <a:ea typeface="宋刻本字体" panose="02000000000000000000" pitchFamily="2" charset="-122"/>
            </a:endParaRPr>
          </a:p>
          <a:p>
            <a:r>
              <a:rPr lang="en-US" altLang="zh-CN" sz="2400" b="1" dirty="0">
                <a:solidFill>
                  <a:srgbClr val="586B7F"/>
                </a:solidFill>
                <a:latin typeface="宋刻本字体" panose="02000000000000000000" pitchFamily="2" charset="-122"/>
                <a:ea typeface="宋刻本字体" panose="02000000000000000000" pitchFamily="2" charset="-122"/>
              </a:rPr>
              <a:t>04 | </a:t>
            </a:r>
            <a:r>
              <a:rPr lang="zh-CN" altLang="en-US" sz="2400" b="1" dirty="0">
                <a:solidFill>
                  <a:srgbClr val="586B7F"/>
                </a:solidFill>
                <a:latin typeface="宋刻本字体" panose="02000000000000000000" pitchFamily="2" charset="-122"/>
                <a:ea typeface="宋刻本字体" panose="02000000000000000000" pitchFamily="2" charset="-122"/>
              </a:rPr>
              <a:t>总结与展望</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13"/>
          <p:cNvSpPr>
            <a:spLocks noEditPoints="1"/>
          </p:cNvSpPr>
          <p:nvPr/>
        </p:nvSpPr>
        <p:spPr bwMode="auto">
          <a:xfrm>
            <a:off x="3190469" y="1720557"/>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Rectangle 44"/>
          <p:cNvSpPr>
            <a:spLocks noChangeArrowheads="1"/>
          </p:cNvSpPr>
          <p:nvPr/>
        </p:nvSpPr>
        <p:spPr bwMode="auto">
          <a:xfrm>
            <a:off x="4570472" y="1357990"/>
            <a:ext cx="2881848"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01 </a:t>
            </a:r>
            <a:r>
              <a:rPr lang="en-US" altLang="zh-CN" sz="2400" dirty="0">
                <a:ln w="6350">
                  <a:noFill/>
                </a:ln>
                <a:solidFill>
                  <a:srgbClr val="37B0E8"/>
                </a:solidFill>
                <a:latin typeface="微软雅黑" pitchFamily="34" charset="-122"/>
                <a:ea typeface="微软雅黑" pitchFamily="34" charset="-122"/>
              </a:rPr>
              <a:t>| </a:t>
            </a:r>
            <a:r>
              <a:rPr lang="zh-CN" altLang="en-US" sz="2400" b="1" dirty="0">
                <a:ln w="6350">
                  <a:noFill/>
                </a:ln>
                <a:solidFill>
                  <a:srgbClr val="37B0E8"/>
                </a:solidFill>
                <a:latin typeface="微软雅黑" pitchFamily="34" charset="-122"/>
                <a:ea typeface="微软雅黑" pitchFamily="34" charset="-122"/>
              </a:rPr>
              <a:t>项目概述</a:t>
            </a:r>
            <a:endParaRPr lang="zh-CN" altLang="en-US" sz="2400" b="1" dirty="0">
              <a:solidFill>
                <a:srgbClr val="37B0E8"/>
              </a:solidFill>
              <a:latin typeface="微软雅黑" pitchFamily="34" charset="-122"/>
              <a:ea typeface="微软雅黑" pitchFamily="34" charset="-122"/>
            </a:endParaRPr>
          </a:p>
          <a:p>
            <a:pPr>
              <a:lnSpc>
                <a:spcPct val="150000"/>
              </a:lnSpc>
              <a:buClr>
                <a:srgbClr val="37B0E8"/>
              </a:buClr>
            </a:pPr>
            <a:endParaRPr lang="zh-CN" altLang="en-US" sz="2400" b="1" dirty="0">
              <a:ln w="6350">
                <a:noFill/>
              </a:ln>
              <a:solidFill>
                <a:srgbClr val="37B0E8"/>
              </a:solidFill>
              <a:latin typeface="微软雅黑" pitchFamily="34" charset="-122"/>
              <a:ea typeface="微软雅黑" pitchFamily="34" charset="-122"/>
            </a:endParaRPr>
          </a:p>
        </p:txBody>
      </p:sp>
      <p:sp>
        <p:nvSpPr>
          <p:cNvPr id="8" name="文本框 7"/>
          <p:cNvSpPr txBox="1"/>
          <p:nvPr/>
        </p:nvSpPr>
        <p:spPr>
          <a:xfrm>
            <a:off x="5724128" y="3939108"/>
            <a:ext cx="2592288" cy="369332"/>
          </a:xfrm>
          <a:prstGeom prst="rect">
            <a:avLst/>
          </a:prstGeom>
          <a:noFill/>
        </p:spPr>
        <p:txBody>
          <a:bodyPr wrap="square" rtlCol="0">
            <a:spAutoFit/>
          </a:bodyPr>
          <a:lstStyle/>
          <a:p>
            <a:r>
              <a:rPr lang="en-US" altLang="zh-CN" dirty="0">
                <a:solidFill>
                  <a:srgbClr val="F0F1F3"/>
                </a:solidFill>
              </a:rPr>
              <a:t>https://www.ypppt.com/</a:t>
            </a:r>
            <a:endParaRPr lang="zh-CN" altLang="en-US" dirty="0">
              <a:solidFill>
                <a:srgbClr val="F0F1F3"/>
              </a:solidFill>
            </a:endParaRPr>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 presetClass="emph" presetSubtype="0" autoRev="1" fill="hold" grpId="1" nodeType="withEffect">
                                      <p:stCondLst>
                                        <p:cond delay="500"/>
                                      </p:stCondLst>
                                      <p:childTnLst>
                                        <p:animScale>
                                          <p:cBhvr>
                                            <p:cTn id="25" dur="150" fill="hold"/>
                                            <p:tgtEl>
                                              <p:spTgt spid="6"/>
                                            </p:tgtEl>
                                          </p:cBhvr>
                                          <p:by x="110000" y="110000"/>
                                        </p:animScale>
                                      </p:childTnLst>
                                    </p:cTn>
                                  </p:par>
                                  <p:par>
                                    <p:cTn id="26" presetID="2" presetClass="entr" presetSubtype="2" fill="hold" grpId="0" nodeType="withEffect" p14:presetBounceEnd="60000">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14:bounceEnd="60000">
                                          <p:cBhvr additive="base">
                                            <p:cTn id="28"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 presetClass="emph" presetSubtype="0" autoRev="1" fill="hold" grpId="1" nodeType="withEffect">
                                      <p:stCondLst>
                                        <p:cond delay="500"/>
                                      </p:stCondLst>
                                      <p:childTnLst>
                                        <p:animScale>
                                          <p:cBhvr>
                                            <p:cTn id="25" dur="150" fill="hold"/>
                                            <p:tgtEl>
                                              <p:spTgt spid="6"/>
                                            </p:tgtEl>
                                          </p:cBhvr>
                                          <p:by x="110000" y="110000"/>
                                        </p:animScale>
                                      </p:childTnLst>
                                    </p:cTn>
                                  </p:par>
                                  <p:par>
                                    <p:cTn id="26" presetID="2" presetClass="entr" presetSubtype="2"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965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56" name="文本框 55">
            <a:extLst>
              <a:ext uri="{FF2B5EF4-FFF2-40B4-BE49-F238E27FC236}">
                <a16:creationId xmlns:a16="http://schemas.microsoft.com/office/drawing/2014/main" id="{52D042BA-34AD-C526-E676-544295CF1DC1}"/>
              </a:ext>
            </a:extLst>
          </p:cNvPr>
          <p:cNvSpPr txBox="1"/>
          <p:nvPr/>
        </p:nvSpPr>
        <p:spPr>
          <a:xfrm>
            <a:off x="3463597" y="1140589"/>
            <a:ext cx="5457686" cy="2862322"/>
          </a:xfrm>
          <a:prstGeom prst="rect">
            <a:avLst/>
          </a:prstGeom>
          <a:noFill/>
        </p:spPr>
        <p:txBody>
          <a:bodyPr wrap="square">
            <a:spAutoFit/>
          </a:bodyPr>
          <a:lstStyle/>
          <a:p>
            <a:r>
              <a:rPr lang="zh-CN" altLang="en-US" dirty="0">
                <a:latin typeface="宋刻本字体" panose="02000000000000000000" pitchFamily="2" charset="-122"/>
                <a:ea typeface="宋刻本字体" panose="02000000000000000000" pitchFamily="2" charset="-122"/>
              </a:rPr>
              <a:t>Django框架</a:t>
            </a:r>
            <a:endParaRPr lang="en-US" altLang="zh-CN" dirty="0">
              <a:latin typeface="宋刻本字体" panose="02000000000000000000" pitchFamily="2" charset="-122"/>
              <a:ea typeface="宋刻本字体" panose="02000000000000000000" pitchFamily="2" charset="-122"/>
            </a:endParaRPr>
          </a:p>
          <a:p>
            <a:endParaRPr lang="en-US" altLang="zh-CN" dirty="0">
              <a:latin typeface="宋刻本字体" panose="02000000000000000000" pitchFamily="2" charset="-122"/>
              <a:ea typeface="宋刻本字体" panose="02000000000000000000" pitchFamily="2" charset="-122"/>
            </a:endParaRPr>
          </a:p>
          <a:p>
            <a:pPr marL="342900" indent="-342900">
              <a:buAutoNum type="arabicPeriod"/>
            </a:pPr>
            <a:r>
              <a:rPr lang="zh-CN" altLang="en-US" dirty="0">
                <a:latin typeface="宋刻本字体" panose="02000000000000000000" pitchFamily="2" charset="-122"/>
                <a:ea typeface="宋刻本字体" panose="02000000000000000000" pitchFamily="2" charset="-122"/>
              </a:rPr>
              <a:t>功能完善、要素齐全：自带大量常用工具和框架</a:t>
            </a:r>
            <a:endParaRPr lang="en-US" altLang="zh-CN" dirty="0">
              <a:latin typeface="宋刻本字体" panose="02000000000000000000" pitchFamily="2" charset="-122"/>
              <a:ea typeface="宋刻本字体" panose="02000000000000000000" pitchFamily="2" charset="-122"/>
            </a:endParaRPr>
          </a:p>
          <a:p>
            <a:pPr marL="342900" indent="-342900">
              <a:buAutoNum type="arabicPeriod"/>
            </a:pPr>
            <a:r>
              <a:rPr lang="zh-CN" altLang="en-US" dirty="0">
                <a:latin typeface="宋刻本字体" panose="02000000000000000000" pitchFamily="2" charset="-122"/>
                <a:ea typeface="宋刻本字体" panose="02000000000000000000" pitchFamily="2" charset="-122"/>
              </a:rPr>
              <a:t>强大的数据库访问组件：</a:t>
            </a:r>
            <a:r>
              <a:rPr lang="en-US" altLang="zh-CN" dirty="0">
                <a:latin typeface="宋刻本字体" panose="02000000000000000000" pitchFamily="2" charset="-122"/>
                <a:ea typeface="宋刻本字体" panose="02000000000000000000" pitchFamily="2" charset="-122"/>
              </a:rPr>
              <a:t>Django</a:t>
            </a:r>
            <a:r>
              <a:rPr lang="zh-CN" altLang="en-US" dirty="0">
                <a:latin typeface="宋刻本字体" panose="02000000000000000000" pitchFamily="2" charset="-122"/>
                <a:ea typeface="宋刻本字体" panose="02000000000000000000" pitchFamily="2" charset="-122"/>
              </a:rPr>
              <a:t>的</a:t>
            </a:r>
            <a:r>
              <a:rPr lang="en-US" altLang="zh-CN" dirty="0">
                <a:latin typeface="宋刻本字体" panose="02000000000000000000" pitchFamily="2" charset="-122"/>
                <a:ea typeface="宋刻本字体" panose="02000000000000000000" pitchFamily="2" charset="-122"/>
              </a:rPr>
              <a:t>Model</a:t>
            </a:r>
            <a:r>
              <a:rPr lang="zh-CN" altLang="en-US" dirty="0">
                <a:latin typeface="宋刻本字体" panose="02000000000000000000" pitchFamily="2" charset="-122"/>
                <a:ea typeface="宋刻本字体" panose="02000000000000000000" pitchFamily="2" charset="-122"/>
              </a:rPr>
              <a:t>层自带数据库</a:t>
            </a:r>
            <a:r>
              <a:rPr lang="en-US" altLang="zh-CN" dirty="0">
                <a:latin typeface="宋刻本字体" panose="02000000000000000000" pitchFamily="2" charset="-122"/>
                <a:ea typeface="宋刻本字体" panose="02000000000000000000" pitchFamily="2" charset="-122"/>
              </a:rPr>
              <a:t>ORM (Object Relational Mapping) </a:t>
            </a:r>
            <a:r>
              <a:rPr lang="zh-CN" altLang="en-US" dirty="0">
                <a:latin typeface="宋刻本字体" panose="02000000000000000000" pitchFamily="2" charset="-122"/>
                <a:ea typeface="宋刻本字体" panose="02000000000000000000" pitchFamily="2" charset="-122"/>
              </a:rPr>
              <a:t>组件</a:t>
            </a:r>
            <a:endParaRPr lang="en-US" altLang="zh-CN" dirty="0">
              <a:latin typeface="宋刻本字体" panose="02000000000000000000" pitchFamily="2" charset="-122"/>
              <a:ea typeface="宋刻本字体" panose="02000000000000000000" pitchFamily="2" charset="-122"/>
            </a:endParaRPr>
          </a:p>
          <a:p>
            <a:pPr marL="342900" indent="-342900">
              <a:buAutoNum type="arabicPeriod"/>
            </a:pPr>
            <a:r>
              <a:rPr lang="en-US" altLang="zh-CN" dirty="0">
                <a:latin typeface="宋刻本字体" panose="02000000000000000000" pitchFamily="2" charset="-122"/>
                <a:ea typeface="宋刻本字体" panose="02000000000000000000" pitchFamily="2" charset="-122"/>
              </a:rPr>
              <a:t>Django</a:t>
            </a:r>
            <a:r>
              <a:rPr lang="zh-CN" altLang="en-US" dirty="0">
                <a:latin typeface="宋刻本字体" panose="02000000000000000000" pitchFamily="2" charset="-122"/>
                <a:ea typeface="宋刻本字体" panose="02000000000000000000" pitchFamily="2" charset="-122"/>
              </a:rPr>
              <a:t>先进的</a:t>
            </a:r>
            <a:r>
              <a:rPr lang="en-US" altLang="zh-CN" dirty="0">
                <a:latin typeface="宋刻本字体" panose="02000000000000000000" pitchFamily="2" charset="-122"/>
                <a:ea typeface="宋刻本字体" panose="02000000000000000000" pitchFamily="2" charset="-122"/>
              </a:rPr>
              <a:t>App</a:t>
            </a:r>
            <a:r>
              <a:rPr lang="zh-CN" altLang="en-US" dirty="0">
                <a:latin typeface="宋刻本字体" panose="02000000000000000000" pitchFamily="2" charset="-122"/>
                <a:ea typeface="宋刻本字体" panose="02000000000000000000" pitchFamily="2" charset="-122"/>
              </a:rPr>
              <a:t>设计理念</a:t>
            </a:r>
            <a:r>
              <a:rPr lang="en-US" altLang="zh-CN" dirty="0">
                <a:latin typeface="宋刻本字体" panose="02000000000000000000" pitchFamily="2" charset="-122"/>
                <a:ea typeface="宋刻本字体" panose="02000000000000000000" pitchFamily="2" charset="-122"/>
              </a:rPr>
              <a:t>: App</a:t>
            </a:r>
            <a:r>
              <a:rPr lang="zh-CN" altLang="en-US" dirty="0">
                <a:latin typeface="宋刻本字体" panose="02000000000000000000" pitchFamily="2" charset="-122"/>
                <a:ea typeface="宋刻本字体" panose="02000000000000000000" pitchFamily="2" charset="-122"/>
              </a:rPr>
              <a:t>是可插拔的，是不可多得的思想。</a:t>
            </a:r>
            <a:endParaRPr lang="en-US" altLang="zh-CN" dirty="0">
              <a:latin typeface="宋刻本字体" panose="02000000000000000000" pitchFamily="2" charset="-122"/>
              <a:ea typeface="宋刻本字体" panose="02000000000000000000" pitchFamily="2" charset="-122"/>
            </a:endParaRPr>
          </a:p>
          <a:p>
            <a:pPr marL="342900" indent="-342900">
              <a:buAutoNum type="arabicPeriod"/>
            </a:pPr>
            <a:r>
              <a:rPr lang="zh-CN" altLang="en-US" dirty="0">
                <a:latin typeface="宋刻本字体" panose="02000000000000000000" pitchFamily="2" charset="-122"/>
                <a:ea typeface="宋刻本字体" panose="02000000000000000000" pitchFamily="2" charset="-122"/>
              </a:rPr>
              <a:t>自带后台管理系统 </a:t>
            </a:r>
            <a:r>
              <a:rPr lang="en-US" altLang="zh-CN" dirty="0">
                <a:latin typeface="宋刻本字体" panose="02000000000000000000" pitchFamily="2" charset="-122"/>
                <a:ea typeface="宋刻本字体" panose="02000000000000000000" pitchFamily="2" charset="-122"/>
              </a:rPr>
              <a:t>admin</a:t>
            </a:r>
            <a:r>
              <a:rPr lang="zh-CN" altLang="en-US" dirty="0">
                <a:latin typeface="宋刻本字体" panose="02000000000000000000" pitchFamily="2" charset="-122"/>
                <a:ea typeface="宋刻本字体" panose="02000000000000000000" pitchFamily="2" charset="-122"/>
              </a:rPr>
              <a:t>：只需要通过简单的几行配置和代码就可以实现一个完整的后台数据管理控制平台。</a:t>
            </a:r>
          </a:p>
        </p:txBody>
      </p:sp>
      <p:cxnSp>
        <p:nvCxnSpPr>
          <p:cNvPr id="13" name="直接连接符 12">
            <a:extLst>
              <a:ext uri="{FF2B5EF4-FFF2-40B4-BE49-F238E27FC236}">
                <a16:creationId xmlns:a16="http://schemas.microsoft.com/office/drawing/2014/main" id="{983E5D11-AD54-9BB6-3DE0-43C569CA5B7B}"/>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951AB72-03A1-9CAF-7AED-2857099CF4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EE7B068-D5E5-A4AA-F09D-7D644734E3C5}"/>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B1F6BCC-9D96-D2C8-9956-9AF12FB8238B}"/>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8D6E564-C542-9C02-0199-12DB23F75FBB}"/>
              </a:ext>
            </a:extLst>
          </p:cNvPr>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
            <a:extLst>
              <a:ext uri="{FF2B5EF4-FFF2-40B4-BE49-F238E27FC236}">
                <a16:creationId xmlns:a16="http://schemas.microsoft.com/office/drawing/2014/main" id="{5B7AABBC-A74C-101B-0B2C-A8B2661C3610}"/>
              </a:ext>
            </a:extLst>
          </p:cNvPr>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3">
            <a:extLst>
              <a:ext uri="{FF2B5EF4-FFF2-40B4-BE49-F238E27FC236}">
                <a16:creationId xmlns:a16="http://schemas.microsoft.com/office/drawing/2014/main" id="{B5E7A448-0C5B-E8B4-274A-9A45AEF08B40}"/>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10">
            <a:extLst>
              <a:ext uri="{FF2B5EF4-FFF2-40B4-BE49-F238E27FC236}">
                <a16:creationId xmlns:a16="http://schemas.microsoft.com/office/drawing/2014/main" id="{36E9B8BE-93BF-5ADF-9154-824ECC5F4A4D}"/>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矩形 20">
            <a:extLst>
              <a:ext uri="{FF2B5EF4-FFF2-40B4-BE49-F238E27FC236}">
                <a16:creationId xmlns:a16="http://schemas.microsoft.com/office/drawing/2014/main" id="{421F3126-71D3-8A0E-D213-B02FA19C99A1}"/>
              </a:ext>
            </a:extLst>
          </p:cNvPr>
          <p:cNvSpPr/>
          <p:nvPr/>
        </p:nvSpPr>
        <p:spPr>
          <a:xfrm>
            <a:off x="486706"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22" name="矩形 21">
            <a:extLst>
              <a:ext uri="{FF2B5EF4-FFF2-40B4-BE49-F238E27FC236}">
                <a16:creationId xmlns:a16="http://schemas.microsoft.com/office/drawing/2014/main" id="{81C3A11A-0CDE-0155-A600-E167A2044144}"/>
              </a:ext>
            </a:extLst>
          </p:cNvPr>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3" name="矩形 22">
            <a:extLst>
              <a:ext uri="{FF2B5EF4-FFF2-40B4-BE49-F238E27FC236}">
                <a16:creationId xmlns:a16="http://schemas.microsoft.com/office/drawing/2014/main" id="{33F33163-9A53-7DDB-D895-C7AEC5793878}"/>
              </a:ext>
            </a:extLst>
          </p:cNvPr>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24" name="Freeform 9">
            <a:extLst>
              <a:ext uri="{FF2B5EF4-FFF2-40B4-BE49-F238E27FC236}">
                <a16:creationId xmlns:a16="http://schemas.microsoft.com/office/drawing/2014/main" id="{0BA623CB-5FD5-0DF1-5A11-4E2637499841}"/>
              </a:ext>
            </a:extLst>
          </p:cNvPr>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矩形 25">
            <a:extLst>
              <a:ext uri="{FF2B5EF4-FFF2-40B4-BE49-F238E27FC236}">
                <a16:creationId xmlns:a16="http://schemas.microsoft.com/office/drawing/2014/main" id="{210794E7-2F83-544C-2626-A6780D24A99C}"/>
              </a:ext>
            </a:extLst>
          </p:cNvPr>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pic>
        <p:nvPicPr>
          <p:cNvPr id="3" name="图片 2">
            <a:extLst>
              <a:ext uri="{FF2B5EF4-FFF2-40B4-BE49-F238E27FC236}">
                <a16:creationId xmlns:a16="http://schemas.microsoft.com/office/drawing/2014/main" id="{36BD88C6-45C8-B4A2-2FEE-D96C194406F5}"/>
              </a:ext>
            </a:extLst>
          </p:cNvPr>
          <p:cNvPicPr>
            <a:picLocks noChangeAspect="1"/>
          </p:cNvPicPr>
          <p:nvPr/>
        </p:nvPicPr>
        <p:blipFill>
          <a:blip r:embed="rId2"/>
          <a:stretch>
            <a:fillRect/>
          </a:stretch>
        </p:blipFill>
        <p:spPr>
          <a:xfrm>
            <a:off x="1586762" y="698748"/>
            <a:ext cx="1689839" cy="4069018"/>
          </a:xfrm>
          <a:prstGeom prst="rect">
            <a:avLst/>
          </a:prstGeom>
        </p:spPr>
      </p:pic>
    </p:spTree>
    <p:extLst>
      <p:ext uri="{BB962C8B-B14F-4D97-AF65-F5344CB8AC3E}">
        <p14:creationId xmlns:p14="http://schemas.microsoft.com/office/powerpoint/2010/main" val="896656967"/>
      </p:ext>
    </p:extLst>
  </p:cSld>
  <p:clrMapOvr>
    <a:masterClrMapping/>
  </p:clrMapOvr>
  <p:transition>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56" name="文本框 55">
            <a:extLst>
              <a:ext uri="{FF2B5EF4-FFF2-40B4-BE49-F238E27FC236}">
                <a16:creationId xmlns:a16="http://schemas.microsoft.com/office/drawing/2014/main" id="{52D042BA-34AD-C526-E676-544295CF1DC1}"/>
              </a:ext>
            </a:extLst>
          </p:cNvPr>
          <p:cNvSpPr txBox="1"/>
          <p:nvPr/>
        </p:nvSpPr>
        <p:spPr>
          <a:xfrm>
            <a:off x="1535841" y="772397"/>
            <a:ext cx="7084815" cy="923330"/>
          </a:xfrm>
          <a:prstGeom prst="rect">
            <a:avLst/>
          </a:prstGeom>
          <a:noFill/>
        </p:spPr>
        <p:txBody>
          <a:bodyPr wrap="square">
            <a:spAutoFit/>
          </a:bodyPr>
          <a:lstStyle/>
          <a:p>
            <a:r>
              <a:rPr lang="zh-CN" altLang="en-US" b="0" i="0" dirty="0">
                <a:effectLst/>
                <a:latin typeface="宋刻本字体" panose="02000000000000000000" pitchFamily="2" charset="-122"/>
                <a:ea typeface="宋刻本字体" panose="02000000000000000000" pitchFamily="2" charset="-122"/>
              </a:rPr>
              <a:t>开源模块化前端 </a:t>
            </a:r>
            <a:r>
              <a:rPr lang="en-US" altLang="zh-CN" b="0" i="0" dirty="0">
                <a:effectLst/>
                <a:latin typeface="宋刻本字体" panose="02000000000000000000" pitchFamily="2" charset="-122"/>
                <a:ea typeface="宋刻本字体" panose="02000000000000000000" pitchFamily="2" charset="-122"/>
              </a:rPr>
              <a:t>UI </a:t>
            </a:r>
            <a:r>
              <a:rPr lang="zh-CN" altLang="en-US" b="0" i="0" dirty="0">
                <a:effectLst/>
                <a:latin typeface="宋刻本字体" panose="02000000000000000000" pitchFamily="2" charset="-122"/>
                <a:ea typeface="宋刻本字体" panose="02000000000000000000" pitchFamily="2" charset="-122"/>
              </a:rPr>
              <a:t>框架</a:t>
            </a:r>
            <a:r>
              <a:rPr lang="en-US" altLang="zh-CN" dirty="0">
                <a:latin typeface="宋刻本字体" panose="02000000000000000000" pitchFamily="2" charset="-122"/>
                <a:ea typeface="宋刻本字体" panose="02000000000000000000" pitchFamily="2" charset="-122"/>
              </a:rPr>
              <a:t>——</a:t>
            </a:r>
            <a:r>
              <a:rPr lang="en-US" altLang="zh-CN" dirty="0" err="1">
                <a:latin typeface="宋刻本字体" panose="02000000000000000000" pitchFamily="2" charset="-122"/>
                <a:ea typeface="宋刻本字体" panose="02000000000000000000" pitchFamily="2" charset="-122"/>
              </a:rPr>
              <a:t>layui</a:t>
            </a:r>
            <a:endParaRPr lang="en-US" altLang="zh-CN" dirty="0">
              <a:latin typeface="宋刻本字体" panose="02000000000000000000" pitchFamily="2" charset="-122"/>
              <a:ea typeface="宋刻本字体" panose="02000000000000000000" pitchFamily="2" charset="-122"/>
            </a:endParaRPr>
          </a:p>
          <a:p>
            <a:r>
              <a:rPr lang="zh-CN" altLang="en-US" b="0" i="0" dirty="0">
                <a:effectLst/>
                <a:latin typeface="宋刻本字体" panose="02000000000000000000" pitchFamily="2" charset="-122"/>
                <a:ea typeface="宋刻本字体" panose="02000000000000000000" pitchFamily="2" charset="-122"/>
              </a:rPr>
              <a:t>一套开源的 </a:t>
            </a:r>
            <a:r>
              <a:rPr lang="en-US" altLang="zh-CN" b="0" i="0" dirty="0">
                <a:effectLst/>
                <a:latin typeface="宋刻本字体" panose="02000000000000000000" pitchFamily="2" charset="-122"/>
                <a:ea typeface="宋刻本字体" panose="02000000000000000000" pitchFamily="2" charset="-122"/>
              </a:rPr>
              <a:t>Web UI </a:t>
            </a:r>
            <a:r>
              <a:rPr lang="zh-CN" altLang="en-US" b="0" i="0" dirty="0">
                <a:effectLst/>
                <a:latin typeface="宋刻本字体" panose="02000000000000000000" pitchFamily="2" charset="-122"/>
                <a:ea typeface="宋刻本字体" panose="02000000000000000000" pitchFamily="2" charset="-122"/>
              </a:rPr>
              <a:t>解决方案，采用自身经典的模块化规范，并遵循原生 </a:t>
            </a:r>
            <a:r>
              <a:rPr lang="en-US" altLang="zh-CN" b="0" i="0" dirty="0">
                <a:effectLst/>
                <a:latin typeface="宋刻本字体" panose="02000000000000000000" pitchFamily="2" charset="-122"/>
                <a:ea typeface="宋刻本字体" panose="02000000000000000000" pitchFamily="2" charset="-122"/>
              </a:rPr>
              <a:t>HTML/CSS/JS </a:t>
            </a:r>
            <a:r>
              <a:rPr lang="zh-CN" altLang="en-US" b="0" i="0" dirty="0">
                <a:effectLst/>
                <a:latin typeface="宋刻本字体" panose="02000000000000000000" pitchFamily="2" charset="-122"/>
                <a:ea typeface="宋刻本字体" panose="02000000000000000000" pitchFamily="2" charset="-122"/>
              </a:rPr>
              <a:t>的开发方式，极易上手，拿来即用。</a:t>
            </a:r>
            <a:endParaRPr lang="zh-CN" altLang="en-US" dirty="0">
              <a:latin typeface="宋刻本字体" panose="02000000000000000000" pitchFamily="2" charset="-122"/>
              <a:ea typeface="宋刻本字体" panose="02000000000000000000" pitchFamily="2" charset="-122"/>
            </a:endParaRPr>
          </a:p>
        </p:txBody>
      </p:sp>
      <p:pic>
        <p:nvPicPr>
          <p:cNvPr id="4" name="图片 3">
            <a:extLst>
              <a:ext uri="{FF2B5EF4-FFF2-40B4-BE49-F238E27FC236}">
                <a16:creationId xmlns:a16="http://schemas.microsoft.com/office/drawing/2014/main" id="{1F554F31-991A-CC07-204F-980AC0BC3931}"/>
              </a:ext>
            </a:extLst>
          </p:cNvPr>
          <p:cNvPicPr>
            <a:picLocks noChangeAspect="1"/>
          </p:cNvPicPr>
          <p:nvPr/>
        </p:nvPicPr>
        <p:blipFill>
          <a:blip r:embed="rId2"/>
          <a:stretch>
            <a:fillRect/>
          </a:stretch>
        </p:blipFill>
        <p:spPr>
          <a:xfrm>
            <a:off x="2339752" y="1872375"/>
            <a:ext cx="5621010" cy="2885159"/>
          </a:xfrm>
          <a:prstGeom prst="rect">
            <a:avLst/>
          </a:prstGeom>
        </p:spPr>
      </p:pic>
      <p:cxnSp>
        <p:nvCxnSpPr>
          <p:cNvPr id="13" name="直接连接符 12">
            <a:extLst>
              <a:ext uri="{FF2B5EF4-FFF2-40B4-BE49-F238E27FC236}">
                <a16:creationId xmlns:a16="http://schemas.microsoft.com/office/drawing/2014/main" id="{4DC2C7C8-C88F-B5B7-CA94-CE98D0512586}"/>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4774961-EF86-6FAE-2DA0-C6C7E9510C94}"/>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F974340-DB07-D8C2-B512-343276F63B73}"/>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D13AE68-67D9-A1C3-893A-6C63C4F4CD64}"/>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27C5E5AC-DD0C-F5A9-5756-43F16CAC224D}"/>
              </a:ext>
            </a:extLst>
          </p:cNvPr>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
            <a:extLst>
              <a:ext uri="{FF2B5EF4-FFF2-40B4-BE49-F238E27FC236}">
                <a16:creationId xmlns:a16="http://schemas.microsoft.com/office/drawing/2014/main" id="{2388DD8D-AE7F-B1BA-CAAD-68D21FD5342F}"/>
              </a:ext>
            </a:extLst>
          </p:cNvPr>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3">
            <a:extLst>
              <a:ext uri="{FF2B5EF4-FFF2-40B4-BE49-F238E27FC236}">
                <a16:creationId xmlns:a16="http://schemas.microsoft.com/office/drawing/2014/main" id="{76F48C8E-6C9C-CDC2-F882-3557DE4DB341}"/>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10">
            <a:extLst>
              <a:ext uri="{FF2B5EF4-FFF2-40B4-BE49-F238E27FC236}">
                <a16:creationId xmlns:a16="http://schemas.microsoft.com/office/drawing/2014/main" id="{0374348A-7452-4388-9375-AC0AA660E7FF}"/>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矩形 20">
            <a:extLst>
              <a:ext uri="{FF2B5EF4-FFF2-40B4-BE49-F238E27FC236}">
                <a16:creationId xmlns:a16="http://schemas.microsoft.com/office/drawing/2014/main" id="{2A01624C-53BB-683B-DA5A-4890973EF7A6}"/>
              </a:ext>
            </a:extLst>
          </p:cNvPr>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22" name="矩形 21">
            <a:extLst>
              <a:ext uri="{FF2B5EF4-FFF2-40B4-BE49-F238E27FC236}">
                <a16:creationId xmlns:a16="http://schemas.microsoft.com/office/drawing/2014/main" id="{52E355C5-E602-EE58-725A-3FBC90741580}"/>
              </a:ext>
            </a:extLst>
          </p:cNvPr>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3" name="矩形 22">
            <a:extLst>
              <a:ext uri="{FF2B5EF4-FFF2-40B4-BE49-F238E27FC236}">
                <a16:creationId xmlns:a16="http://schemas.microsoft.com/office/drawing/2014/main" id="{DB4A9C0D-D0E7-D724-4165-2E6795D09CE1}"/>
              </a:ext>
            </a:extLst>
          </p:cNvPr>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24" name="Freeform 9">
            <a:extLst>
              <a:ext uri="{FF2B5EF4-FFF2-40B4-BE49-F238E27FC236}">
                <a16:creationId xmlns:a16="http://schemas.microsoft.com/office/drawing/2014/main" id="{B05549D9-EA98-37AB-7176-1707F4C2486C}"/>
              </a:ext>
            </a:extLst>
          </p:cNvPr>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矩形 25">
            <a:extLst>
              <a:ext uri="{FF2B5EF4-FFF2-40B4-BE49-F238E27FC236}">
                <a16:creationId xmlns:a16="http://schemas.microsoft.com/office/drawing/2014/main" id="{EDC5AB06-6A9C-220A-D2D3-9B2C188A2D4A}"/>
              </a:ext>
            </a:extLst>
          </p:cNvPr>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Tree>
    <p:extLst>
      <p:ext uri="{BB962C8B-B14F-4D97-AF65-F5344CB8AC3E}">
        <p14:creationId xmlns:p14="http://schemas.microsoft.com/office/powerpoint/2010/main" val="1032385326"/>
      </p:ext>
    </p:extLst>
  </p:cSld>
  <p:clrMapOvr>
    <a:masterClrMapping/>
  </p:clrMapOvr>
  <p:transition>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7" name="矩形 46"/>
          <p:cNvSpPr/>
          <p:nvPr/>
        </p:nvSpPr>
        <p:spPr>
          <a:xfrm>
            <a:off x="1403648" y="698748"/>
            <a:ext cx="158417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项目整体结构</a:t>
            </a:r>
            <a:endParaRPr lang="en-US" altLang="zh-CN" dirty="0">
              <a:ln w="6350">
                <a:noFill/>
              </a:ln>
              <a:solidFill>
                <a:srgbClr val="586B7F"/>
              </a:solidFill>
              <a:latin typeface="宋刻本字体" panose="02000000000000000000" pitchFamily="2" charset="-122"/>
              <a:ea typeface="宋刻本字体" panose="02000000000000000000" pitchFamily="2" charset="-122"/>
            </a:endParaRP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13" name="文本框 12">
            <a:extLst>
              <a:ext uri="{FF2B5EF4-FFF2-40B4-BE49-F238E27FC236}">
                <a16:creationId xmlns:a16="http://schemas.microsoft.com/office/drawing/2014/main" id="{BCEC6B8D-F272-12CB-AB28-559A441FD5C8}"/>
              </a:ext>
            </a:extLst>
          </p:cNvPr>
          <p:cNvSpPr txBox="1"/>
          <p:nvPr/>
        </p:nvSpPr>
        <p:spPr>
          <a:xfrm>
            <a:off x="1717060" y="1267727"/>
            <a:ext cx="3223080" cy="2554545"/>
          </a:xfrm>
          <a:prstGeom prst="rect">
            <a:avLst/>
          </a:prstGeom>
          <a:noFill/>
        </p:spPr>
        <p:txBody>
          <a:bodyPr wrap="square" rtlCol="0">
            <a:spAutoFit/>
          </a:bodyPr>
          <a:lstStyle/>
          <a:p>
            <a:r>
              <a:rPr lang="en-US" altLang="zh-CN" sz="1600" dirty="0">
                <a:latin typeface="宋刻本字体" panose="02000000000000000000" pitchFamily="2" charset="-122"/>
                <a:ea typeface="宋刻本字体" panose="02000000000000000000" pitchFamily="2" charset="-122"/>
              </a:rPr>
              <a:t>bert4keras</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bert</a:t>
            </a:r>
            <a:r>
              <a:rPr lang="zh-CN" altLang="en-US" sz="1600" dirty="0">
                <a:latin typeface="宋刻本字体" panose="02000000000000000000" pitchFamily="2" charset="-122"/>
                <a:ea typeface="宋刻本字体" panose="02000000000000000000" pitchFamily="2" charset="-122"/>
              </a:rPr>
              <a:t>训练模型</a:t>
            </a:r>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textrank4zh</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textrank</a:t>
            </a:r>
            <a:r>
              <a:rPr lang="zh-CN" altLang="en-US" sz="1600" dirty="0">
                <a:latin typeface="宋刻本字体" panose="02000000000000000000" pitchFamily="2" charset="-122"/>
                <a:ea typeface="宋刻本字体" panose="02000000000000000000" pitchFamily="2" charset="-122"/>
              </a:rPr>
              <a:t>训练模型</a:t>
            </a:r>
            <a:endParaRPr lang="en-US" altLang="zh-CN" sz="1600" dirty="0">
              <a:latin typeface="宋刻本字体" panose="02000000000000000000" pitchFamily="2" charset="-122"/>
              <a:ea typeface="宋刻本字体" panose="02000000000000000000" pitchFamily="2" charset="-122"/>
            </a:endParaRPr>
          </a:p>
          <a:p>
            <a:r>
              <a:rPr lang="en-US" altLang="zh-CN" sz="1600" dirty="0" err="1">
                <a:latin typeface="宋刻本字体" panose="02000000000000000000" pitchFamily="2" charset="-122"/>
                <a:ea typeface="宋刻本字体" panose="02000000000000000000" pitchFamily="2" charset="-122"/>
              </a:rPr>
              <a:t>title_model</a:t>
            </a:r>
            <a:r>
              <a:rPr lang="zh-CN" altLang="en-US" sz="1600" dirty="0">
                <a:latin typeface="宋刻本字体" panose="02000000000000000000" pitchFamily="2" charset="-122"/>
                <a:ea typeface="宋刻本字体" panose="02000000000000000000" pitchFamily="2" charset="-122"/>
              </a:rPr>
              <a:t>：预训练模型参数</a:t>
            </a:r>
            <a:endParaRPr lang="en-US" altLang="zh-CN" sz="1600" dirty="0">
              <a:latin typeface="宋刻本字体" panose="02000000000000000000" pitchFamily="2" charset="-122"/>
              <a:ea typeface="宋刻本字体" panose="02000000000000000000" pitchFamily="2" charset="-122"/>
            </a:endParaRPr>
          </a:p>
          <a:p>
            <a:endParaRPr lang="en-US" altLang="zh-CN" sz="1600" dirty="0">
              <a:latin typeface="宋刻本字体" panose="02000000000000000000" pitchFamily="2" charset="-122"/>
              <a:ea typeface="宋刻本字体" panose="02000000000000000000" pitchFamily="2" charset="-122"/>
            </a:endParaRPr>
          </a:p>
          <a:p>
            <a:r>
              <a:rPr lang="en-US" altLang="zh-CN" sz="1600" dirty="0" err="1">
                <a:latin typeface="宋刻本字体" panose="02000000000000000000" pitchFamily="2" charset="-122"/>
                <a:ea typeface="宋刻本字体" panose="02000000000000000000" pitchFamily="2" charset="-122"/>
              </a:rPr>
              <a:t>EasyWriting</a:t>
            </a:r>
            <a:r>
              <a:rPr lang="zh-CN" altLang="en-US" sz="1600" dirty="0">
                <a:latin typeface="宋刻本字体" panose="02000000000000000000" pitchFamily="2" charset="-122"/>
                <a:ea typeface="宋刻本字体" panose="02000000000000000000" pitchFamily="2" charset="-122"/>
              </a:rPr>
              <a:t>：项目整体配置</a:t>
            </a:r>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static</a:t>
            </a:r>
            <a:r>
              <a:rPr lang="zh-CN" altLang="en-US" sz="1600" dirty="0">
                <a:latin typeface="宋刻本字体" panose="02000000000000000000" pitchFamily="2" charset="-122"/>
                <a:ea typeface="宋刻本字体" panose="02000000000000000000" pitchFamily="2" charset="-122"/>
              </a:rPr>
              <a:t>：静态资源</a:t>
            </a:r>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templates</a:t>
            </a:r>
            <a:r>
              <a:rPr lang="zh-CN" altLang="en-US" sz="1600" dirty="0">
                <a:latin typeface="宋刻本字体" panose="02000000000000000000" pitchFamily="2" charset="-122"/>
                <a:ea typeface="宋刻本字体" panose="02000000000000000000" pitchFamily="2" charset="-122"/>
              </a:rPr>
              <a:t>：模板</a:t>
            </a:r>
            <a:endParaRPr lang="en-US" altLang="zh-CN" sz="1600" dirty="0">
              <a:latin typeface="宋刻本字体" panose="02000000000000000000" pitchFamily="2" charset="-122"/>
              <a:ea typeface="宋刻本字体" panose="02000000000000000000" pitchFamily="2" charset="-122"/>
            </a:endParaRPr>
          </a:p>
          <a:p>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user</a:t>
            </a:r>
            <a:r>
              <a:rPr lang="zh-CN" altLang="en-US" sz="1600" dirty="0">
                <a:latin typeface="宋刻本字体" panose="02000000000000000000" pitchFamily="2" charset="-122"/>
                <a:ea typeface="宋刻本字体" panose="02000000000000000000" pitchFamily="2" charset="-122"/>
              </a:rPr>
              <a:t>：用户应用</a:t>
            </a:r>
            <a:endParaRPr lang="en-US" altLang="zh-CN" sz="1600" dirty="0">
              <a:latin typeface="宋刻本字体" panose="02000000000000000000" pitchFamily="2" charset="-122"/>
              <a:ea typeface="宋刻本字体" panose="02000000000000000000" pitchFamily="2" charset="-122"/>
            </a:endParaRPr>
          </a:p>
          <a:p>
            <a:r>
              <a:rPr lang="en-US" altLang="zh-CN" sz="1600" dirty="0">
                <a:latin typeface="宋刻本字体" panose="02000000000000000000" pitchFamily="2" charset="-122"/>
                <a:ea typeface="宋刻本字体" panose="02000000000000000000" pitchFamily="2" charset="-122"/>
              </a:rPr>
              <a:t>writing</a:t>
            </a:r>
            <a:r>
              <a:rPr lang="zh-CN" altLang="en-US" sz="1600" dirty="0">
                <a:latin typeface="宋刻本字体" panose="02000000000000000000" pitchFamily="2" charset="-122"/>
                <a:ea typeface="宋刻本字体" panose="02000000000000000000" pitchFamily="2" charset="-122"/>
              </a:rPr>
              <a:t>：写作应用</a:t>
            </a:r>
            <a:endParaRPr lang="en-US" altLang="zh-CN" sz="1600" dirty="0">
              <a:latin typeface="宋刻本字体" panose="02000000000000000000" pitchFamily="2" charset="-122"/>
              <a:ea typeface="宋刻本字体" panose="02000000000000000000" pitchFamily="2" charset="-122"/>
            </a:endParaRPr>
          </a:p>
        </p:txBody>
      </p:sp>
      <p:sp>
        <p:nvSpPr>
          <p:cNvPr id="4" name="文本框 3">
            <a:extLst>
              <a:ext uri="{FF2B5EF4-FFF2-40B4-BE49-F238E27FC236}">
                <a16:creationId xmlns:a16="http://schemas.microsoft.com/office/drawing/2014/main" id="{649F2C1C-1855-26C3-8415-5550E2B7BA05}"/>
              </a:ext>
            </a:extLst>
          </p:cNvPr>
          <p:cNvSpPr txBox="1"/>
          <p:nvPr/>
        </p:nvSpPr>
        <p:spPr>
          <a:xfrm>
            <a:off x="1724024" y="3908771"/>
            <a:ext cx="6726024" cy="1077218"/>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注：在</a:t>
            </a:r>
            <a:r>
              <a:rPr lang="en-US" altLang="zh-CN" sz="1600" dirty="0">
                <a:latin typeface="宋刻本字体" panose="02000000000000000000" pitchFamily="2" charset="-122"/>
                <a:ea typeface="宋刻本字体" panose="02000000000000000000" pitchFamily="2" charset="-122"/>
              </a:rPr>
              <a:t>Django</a:t>
            </a:r>
            <a:r>
              <a:rPr lang="zh-CN" altLang="en-US" sz="1600" dirty="0">
                <a:latin typeface="宋刻本字体" panose="02000000000000000000" pitchFamily="2" charset="-122"/>
                <a:ea typeface="宋刻本字体" panose="02000000000000000000" pitchFamily="2" charset="-122"/>
              </a:rPr>
              <a:t>中，将</a:t>
            </a:r>
            <a:r>
              <a:rPr lang="zh-CN" altLang="en-US" sz="1600" b="1" dirty="0">
                <a:latin typeface="宋刻本字体" panose="02000000000000000000" pitchFamily="2" charset="-122"/>
                <a:ea typeface="宋刻本字体" panose="02000000000000000000" pitchFamily="2" charset="-122"/>
              </a:rPr>
              <a:t>不同的功能</a:t>
            </a:r>
            <a:r>
              <a:rPr lang="zh-CN" altLang="en-US" sz="1600" dirty="0">
                <a:latin typeface="宋刻本字体" panose="02000000000000000000" pitchFamily="2" charset="-122"/>
                <a:ea typeface="宋刻本字体" panose="02000000000000000000" pitchFamily="2" charset="-122"/>
              </a:rPr>
              <a:t>的</a:t>
            </a:r>
            <a:r>
              <a:rPr lang="zh-CN" altLang="en-US" sz="1600" b="1" dirty="0">
                <a:latin typeface="宋刻本字体" panose="02000000000000000000" pitchFamily="2" charset="-122"/>
                <a:ea typeface="宋刻本字体" panose="02000000000000000000" pitchFamily="2" charset="-122"/>
              </a:rPr>
              <a:t>前端页面与后端交互</a:t>
            </a:r>
            <a:r>
              <a:rPr lang="zh-CN" altLang="en-US" sz="1600" dirty="0">
                <a:latin typeface="宋刻本字体" panose="02000000000000000000" pitchFamily="2" charset="-122"/>
                <a:ea typeface="宋刻本字体" panose="02000000000000000000" pitchFamily="2" charset="-122"/>
              </a:rPr>
              <a:t>放在同一个包中，将之称为应用。例如</a:t>
            </a:r>
            <a:r>
              <a:rPr lang="en-US" altLang="zh-CN" sz="1600" dirty="0">
                <a:latin typeface="宋刻本字体" panose="02000000000000000000" pitchFamily="2" charset="-122"/>
                <a:ea typeface="宋刻本字体" panose="02000000000000000000" pitchFamily="2" charset="-122"/>
              </a:rPr>
              <a:t>user</a:t>
            </a:r>
            <a:r>
              <a:rPr lang="zh-CN" altLang="en-US" sz="1600" dirty="0">
                <a:latin typeface="宋刻本字体" panose="02000000000000000000" pitchFamily="2" charset="-122"/>
                <a:ea typeface="宋刻本字体" panose="02000000000000000000" pitchFamily="2" charset="-122"/>
              </a:rPr>
              <a:t>包中包含了用户的登录注册页面以及登陆注册的后端交互功能。这一点与</a:t>
            </a:r>
            <a:r>
              <a:rPr lang="en-US" altLang="zh-CN" sz="1600" dirty="0" err="1">
                <a:latin typeface="宋刻本字体" panose="02000000000000000000" pitchFamily="2" charset="-122"/>
                <a:ea typeface="宋刻本字体" panose="02000000000000000000" pitchFamily="2" charset="-122"/>
              </a:rPr>
              <a:t>JavaWeb</a:t>
            </a:r>
            <a:r>
              <a:rPr lang="zh-CN" altLang="en-US" sz="1600" dirty="0">
                <a:latin typeface="宋刻本字体" panose="02000000000000000000" pitchFamily="2" charset="-122"/>
                <a:ea typeface="宋刻本字体" panose="02000000000000000000" pitchFamily="2" charset="-122"/>
              </a:rPr>
              <a:t>不同，</a:t>
            </a:r>
            <a:r>
              <a:rPr lang="en-US" altLang="zh-CN" sz="1600" dirty="0" err="1">
                <a:latin typeface="宋刻本字体" panose="02000000000000000000" pitchFamily="2" charset="-122"/>
                <a:ea typeface="宋刻本字体" panose="02000000000000000000" pitchFamily="2" charset="-122"/>
              </a:rPr>
              <a:t>JavaWeb</a:t>
            </a:r>
            <a:r>
              <a:rPr lang="zh-CN" altLang="en-US" sz="1600" dirty="0">
                <a:latin typeface="宋刻本字体" panose="02000000000000000000" pitchFamily="2" charset="-122"/>
                <a:ea typeface="宋刻本字体" panose="02000000000000000000" pitchFamily="2" charset="-122"/>
              </a:rPr>
              <a:t>中将所有的前端页面放在一个位置，后端的</a:t>
            </a:r>
            <a:r>
              <a:rPr lang="en-US" altLang="zh-CN" sz="1600" dirty="0">
                <a:latin typeface="宋刻本字体" panose="02000000000000000000" pitchFamily="2" charset="-122"/>
                <a:ea typeface="宋刻本字体" panose="02000000000000000000" pitchFamily="2" charset="-122"/>
              </a:rPr>
              <a:t>servlet</a:t>
            </a:r>
            <a:r>
              <a:rPr lang="zh-CN" altLang="en-US" sz="1600" dirty="0">
                <a:latin typeface="宋刻本字体" panose="02000000000000000000" pitchFamily="2" charset="-122"/>
                <a:ea typeface="宋刻本字体" panose="02000000000000000000" pitchFamily="2" charset="-122"/>
              </a:rPr>
              <a:t>放在同一个位置。</a:t>
            </a:r>
          </a:p>
        </p:txBody>
      </p:sp>
      <p:pic>
        <p:nvPicPr>
          <p:cNvPr id="6" name="图片 5">
            <a:extLst>
              <a:ext uri="{FF2B5EF4-FFF2-40B4-BE49-F238E27FC236}">
                <a16:creationId xmlns:a16="http://schemas.microsoft.com/office/drawing/2014/main" id="{458EBCA9-CFAB-BDF3-D3B2-299C4B6768E8}"/>
              </a:ext>
            </a:extLst>
          </p:cNvPr>
          <p:cNvPicPr>
            <a:picLocks noChangeAspect="1"/>
          </p:cNvPicPr>
          <p:nvPr/>
        </p:nvPicPr>
        <p:blipFill rotWithShape="1">
          <a:blip r:embed="rId2"/>
          <a:srcRect b="1750"/>
          <a:stretch/>
        </p:blipFill>
        <p:spPr>
          <a:xfrm>
            <a:off x="5134885" y="1190665"/>
            <a:ext cx="3315163" cy="2555175"/>
          </a:xfrm>
          <a:prstGeom prst="rect">
            <a:avLst/>
          </a:prstGeom>
        </p:spPr>
      </p:pic>
    </p:spTree>
    <p:extLst>
      <p:ext uri="{BB962C8B-B14F-4D97-AF65-F5344CB8AC3E}">
        <p14:creationId xmlns:p14="http://schemas.microsoft.com/office/powerpoint/2010/main" val="263043696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39" name="文本框 38">
            <a:extLst>
              <a:ext uri="{FF2B5EF4-FFF2-40B4-BE49-F238E27FC236}">
                <a16:creationId xmlns:a16="http://schemas.microsoft.com/office/drawing/2014/main" id="{A0575306-E39C-F9B6-BA3F-E9760AA97ED4}"/>
              </a:ext>
            </a:extLst>
          </p:cNvPr>
          <p:cNvSpPr txBox="1"/>
          <p:nvPr/>
        </p:nvSpPr>
        <p:spPr>
          <a:xfrm>
            <a:off x="1685579" y="1403339"/>
            <a:ext cx="6592907" cy="584775"/>
          </a:xfrm>
          <a:prstGeom prst="rect">
            <a:avLst/>
          </a:prstGeom>
          <a:noFill/>
        </p:spPr>
        <p:txBody>
          <a:bodyPr wrap="square" rtlCol="0">
            <a:spAutoFit/>
          </a:bodyPr>
          <a:lstStyle/>
          <a:p>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文件中规定了根目录，调试模式，可允许访问的</a:t>
            </a:r>
            <a:r>
              <a:rPr lang="en-US" altLang="zh-CN" sz="1600" dirty="0">
                <a:latin typeface="宋刻本字体" panose="02000000000000000000" pitchFamily="2" charset="-122"/>
                <a:ea typeface="宋刻本字体" panose="02000000000000000000" pitchFamily="2" charset="-122"/>
              </a:rPr>
              <a:t>IP</a:t>
            </a:r>
            <a:r>
              <a:rPr lang="zh-CN" altLang="en-US" sz="1600" dirty="0">
                <a:latin typeface="宋刻本字体" panose="02000000000000000000" pitchFamily="2" charset="-122"/>
                <a:ea typeface="宋刻本字体" panose="02000000000000000000" pitchFamily="2" charset="-122"/>
              </a:rPr>
              <a:t>地址，项目安装的应用以及与</a:t>
            </a:r>
            <a:r>
              <a:rPr lang="en-US" altLang="zh-CN" sz="1600" dirty="0" err="1">
                <a:latin typeface="宋刻本字体" panose="02000000000000000000" pitchFamily="2" charset="-122"/>
                <a:ea typeface="宋刻本字体" panose="02000000000000000000" pitchFamily="2" charset="-122"/>
              </a:rPr>
              <a:t>Mysql</a:t>
            </a:r>
            <a:r>
              <a:rPr lang="zh-CN" altLang="en-US" sz="1600" dirty="0">
                <a:latin typeface="宋刻本字体" panose="02000000000000000000" pitchFamily="2" charset="-122"/>
                <a:ea typeface="宋刻本字体" panose="02000000000000000000" pitchFamily="2" charset="-122"/>
              </a:rPr>
              <a:t>数据库的连接等。</a:t>
            </a:r>
          </a:p>
        </p:txBody>
      </p:sp>
      <p:sp>
        <p:nvSpPr>
          <p:cNvPr id="45" name="矩形 44">
            <a:extLst>
              <a:ext uri="{FF2B5EF4-FFF2-40B4-BE49-F238E27FC236}">
                <a16:creationId xmlns:a16="http://schemas.microsoft.com/office/drawing/2014/main" id="{C1FCBF90-DD49-6402-E3D2-F89110143706}"/>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项目整体配置 </a:t>
            </a:r>
            <a:r>
              <a:rPr lang="en-US" altLang="zh-CN" dirty="0">
                <a:ln w="6350">
                  <a:noFill/>
                </a:ln>
                <a:solidFill>
                  <a:srgbClr val="586B7F"/>
                </a:solidFill>
                <a:latin typeface="宋刻本字体" panose="02000000000000000000" pitchFamily="2" charset="-122"/>
                <a:ea typeface="宋刻本字体" panose="02000000000000000000" pitchFamily="2" charset="-122"/>
              </a:rPr>
              <a:t>setting.py</a:t>
            </a:r>
          </a:p>
        </p:txBody>
      </p:sp>
      <p:sp>
        <p:nvSpPr>
          <p:cNvPr id="47" name="文本框 46">
            <a:extLst>
              <a:ext uri="{FF2B5EF4-FFF2-40B4-BE49-F238E27FC236}">
                <a16:creationId xmlns:a16="http://schemas.microsoft.com/office/drawing/2014/main" id="{C90D78F9-0C4F-8E9C-6D3B-A9A699DDC71D}"/>
              </a:ext>
            </a:extLst>
          </p:cNvPr>
          <p:cNvSpPr txBox="1"/>
          <p:nvPr/>
        </p:nvSpPr>
        <p:spPr>
          <a:xfrm>
            <a:off x="4464464" y="698748"/>
            <a:ext cx="4679536" cy="584775"/>
          </a:xfrm>
          <a:prstGeom prst="rect">
            <a:avLst/>
          </a:prstGeom>
          <a:noFill/>
        </p:spPr>
        <p:txBody>
          <a:bodyPr wrap="square" rtlCol="0">
            <a:spAutoFit/>
          </a:bodyPr>
          <a:lstStyle/>
          <a:p>
            <a:r>
              <a:rPr lang="en-US" altLang="zh-CN" sz="1600">
                <a:latin typeface="宋刻本字体" panose="02000000000000000000" pitchFamily="2" charset="-122"/>
                <a:ea typeface="宋刻本字体" panose="02000000000000000000" pitchFamily="2" charset="-122"/>
              </a:rPr>
              <a:t>EasyWriting</a:t>
            </a:r>
            <a:r>
              <a:rPr lang="zh-CN" altLang="en-US" sz="1600">
                <a:latin typeface="宋刻本字体" panose="02000000000000000000" pitchFamily="2" charset="-122"/>
                <a:ea typeface="宋刻本字体" panose="02000000000000000000" pitchFamily="2" charset="-122"/>
              </a:rPr>
              <a:t>文件夹</a:t>
            </a:r>
            <a:r>
              <a:rPr lang="zh-CN" altLang="en-US" sz="1600" dirty="0">
                <a:latin typeface="宋刻本字体" panose="02000000000000000000" pitchFamily="2" charset="-122"/>
                <a:ea typeface="宋刻本字体" panose="02000000000000000000" pitchFamily="2" charset="-122"/>
              </a:rPr>
              <a:t>保存了项目的整体配置</a:t>
            </a:r>
            <a:endParaRPr lang="en-US" altLang="zh-CN" sz="1600">
              <a:latin typeface="宋刻本字体" panose="02000000000000000000" pitchFamily="2" charset="-122"/>
              <a:ea typeface="宋刻本字体" panose="02000000000000000000" pitchFamily="2" charset="-122"/>
            </a:endParaRPr>
          </a:p>
          <a:p>
            <a:r>
              <a:rPr lang="zh-CN" altLang="en-US" sz="1600">
                <a:latin typeface="宋刻本字体" panose="02000000000000000000" pitchFamily="2" charset="-122"/>
                <a:ea typeface="宋刻本字体" panose="02000000000000000000" pitchFamily="2" charset="-122"/>
              </a:rPr>
              <a:t>其中</a:t>
            </a:r>
            <a:r>
              <a:rPr lang="zh-CN" altLang="en-US" sz="1600" dirty="0">
                <a:latin typeface="宋刻本字体" panose="02000000000000000000" pitchFamily="2" charset="-122"/>
                <a:ea typeface="宋刻本字体" panose="02000000000000000000" pitchFamily="2" charset="-122"/>
              </a:rPr>
              <a:t>最重要的是</a:t>
            </a:r>
            <a:r>
              <a:rPr lang="en-US" altLang="zh-CN" sz="1600">
                <a:latin typeface="宋刻本字体" panose="02000000000000000000" pitchFamily="2" charset="-122"/>
                <a:ea typeface="宋刻本字体" panose="02000000000000000000" pitchFamily="2" charset="-122"/>
              </a:rPr>
              <a:t>settings.py</a:t>
            </a:r>
            <a:r>
              <a:rPr lang="zh-CN" altLang="en-US" sz="1600">
                <a:latin typeface="宋刻本字体" panose="02000000000000000000" pitchFamily="2" charset="-122"/>
                <a:ea typeface="宋刻本字体" panose="02000000000000000000" pitchFamily="2" charset="-122"/>
              </a:rPr>
              <a:t>和</a:t>
            </a:r>
            <a:r>
              <a:rPr lang="en-US" altLang="zh-CN" sz="1600">
                <a:latin typeface="宋刻本字体" panose="02000000000000000000" pitchFamily="2" charset="-122"/>
                <a:ea typeface="宋刻本字体" panose="02000000000000000000" pitchFamily="2" charset="-122"/>
              </a:rPr>
              <a:t>urls.py</a:t>
            </a:r>
            <a:endParaRPr lang="en-US" altLang="zh-CN" sz="1600" dirty="0">
              <a:latin typeface="宋刻本字体" panose="02000000000000000000" pitchFamily="2" charset="-122"/>
              <a:ea typeface="宋刻本字体" panose="02000000000000000000" pitchFamily="2" charset="-122"/>
            </a:endParaRPr>
          </a:p>
        </p:txBody>
      </p:sp>
      <p:sp>
        <p:nvSpPr>
          <p:cNvPr id="2" name="Rectangle 1">
            <a:extLst>
              <a:ext uri="{FF2B5EF4-FFF2-40B4-BE49-F238E27FC236}">
                <a16:creationId xmlns:a16="http://schemas.microsoft.com/office/drawing/2014/main" id="{FBAA9D52-6D22-5880-0888-6D1878C8DA06}"/>
              </a:ext>
            </a:extLst>
          </p:cNvPr>
          <p:cNvSpPr>
            <a:spLocks noChangeArrowheads="1"/>
          </p:cNvSpPr>
          <p:nvPr/>
        </p:nvSpPr>
        <p:spPr bwMode="auto">
          <a:xfrm>
            <a:off x="1685579" y="2110842"/>
            <a:ext cx="6946900" cy="2492990"/>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DEBUG =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b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ALLOWED_HOSTS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INSTALLED_APPS =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'django.contrib.admin'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'django.contrib.auth'</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'django.contrib.contenttypes'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'django.contrib.sessions'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'django.contrib.messages'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'django.contrib.staticfiles'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'writing.apps.WritingConfig'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'user.apps.UserConfig'</a:t>
            </a:r>
            <a:b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5716338"/>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39" name="文本框 38">
            <a:extLst>
              <a:ext uri="{FF2B5EF4-FFF2-40B4-BE49-F238E27FC236}">
                <a16:creationId xmlns:a16="http://schemas.microsoft.com/office/drawing/2014/main" id="{A0575306-E39C-F9B6-BA3F-E9760AA97ED4}"/>
              </a:ext>
            </a:extLst>
          </p:cNvPr>
          <p:cNvSpPr txBox="1"/>
          <p:nvPr/>
        </p:nvSpPr>
        <p:spPr>
          <a:xfrm>
            <a:off x="1685579" y="1403339"/>
            <a:ext cx="6592907" cy="584775"/>
          </a:xfrm>
          <a:prstGeom prst="rect">
            <a:avLst/>
          </a:prstGeom>
          <a:noFill/>
        </p:spPr>
        <p:txBody>
          <a:bodyPr wrap="square" rtlCol="0">
            <a:spAutoFit/>
          </a:bodyPr>
          <a:lstStyle/>
          <a:p>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文件中规定了根目录，调试模式，可允许访问的</a:t>
            </a:r>
            <a:r>
              <a:rPr lang="en-US" altLang="zh-CN" sz="1600" dirty="0">
                <a:latin typeface="宋刻本字体" panose="02000000000000000000" pitchFamily="2" charset="-122"/>
                <a:ea typeface="宋刻本字体" panose="02000000000000000000" pitchFamily="2" charset="-122"/>
              </a:rPr>
              <a:t>IP</a:t>
            </a:r>
            <a:r>
              <a:rPr lang="zh-CN" altLang="en-US" sz="1600" dirty="0">
                <a:latin typeface="宋刻本字体" panose="02000000000000000000" pitchFamily="2" charset="-122"/>
                <a:ea typeface="宋刻本字体" panose="02000000000000000000" pitchFamily="2" charset="-122"/>
              </a:rPr>
              <a:t>地址，项目安装的应用以及与</a:t>
            </a:r>
            <a:r>
              <a:rPr lang="en-US" altLang="zh-CN" sz="1600" dirty="0" err="1">
                <a:latin typeface="宋刻本字体" panose="02000000000000000000" pitchFamily="2" charset="-122"/>
                <a:ea typeface="宋刻本字体" panose="02000000000000000000" pitchFamily="2" charset="-122"/>
              </a:rPr>
              <a:t>Mysql</a:t>
            </a:r>
            <a:r>
              <a:rPr lang="zh-CN" altLang="en-US" sz="1600" dirty="0">
                <a:latin typeface="宋刻本字体" panose="02000000000000000000" pitchFamily="2" charset="-122"/>
                <a:ea typeface="宋刻本字体" panose="02000000000000000000" pitchFamily="2" charset="-122"/>
              </a:rPr>
              <a:t>数据库的连接等。</a:t>
            </a:r>
          </a:p>
        </p:txBody>
      </p:sp>
      <p:sp>
        <p:nvSpPr>
          <p:cNvPr id="45" name="矩形 44">
            <a:extLst>
              <a:ext uri="{FF2B5EF4-FFF2-40B4-BE49-F238E27FC236}">
                <a16:creationId xmlns:a16="http://schemas.microsoft.com/office/drawing/2014/main" id="{C1FCBF90-DD49-6402-E3D2-F89110143706}"/>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项目整体配置 </a:t>
            </a:r>
            <a:r>
              <a:rPr lang="en-US" altLang="zh-CN" dirty="0">
                <a:ln w="6350">
                  <a:noFill/>
                </a:ln>
                <a:solidFill>
                  <a:srgbClr val="586B7F"/>
                </a:solidFill>
                <a:latin typeface="宋刻本字体" panose="02000000000000000000" pitchFamily="2" charset="-122"/>
                <a:ea typeface="宋刻本字体" panose="02000000000000000000" pitchFamily="2" charset="-122"/>
              </a:rPr>
              <a:t>setting.py</a:t>
            </a:r>
          </a:p>
        </p:txBody>
      </p:sp>
      <p:sp>
        <p:nvSpPr>
          <p:cNvPr id="47" name="文本框 46">
            <a:extLst>
              <a:ext uri="{FF2B5EF4-FFF2-40B4-BE49-F238E27FC236}">
                <a16:creationId xmlns:a16="http://schemas.microsoft.com/office/drawing/2014/main" id="{C90D78F9-0C4F-8E9C-6D3B-A9A699DDC71D}"/>
              </a:ext>
            </a:extLst>
          </p:cNvPr>
          <p:cNvSpPr txBox="1"/>
          <p:nvPr/>
        </p:nvSpPr>
        <p:spPr>
          <a:xfrm>
            <a:off x="4464464" y="698748"/>
            <a:ext cx="4679536" cy="584775"/>
          </a:xfrm>
          <a:prstGeom prst="rect">
            <a:avLst/>
          </a:prstGeom>
          <a:noFill/>
        </p:spPr>
        <p:txBody>
          <a:bodyPr wrap="square" rtlCol="0">
            <a:spAutoFit/>
          </a:bodyPr>
          <a:lstStyle/>
          <a:p>
            <a:r>
              <a:rPr lang="en-US" altLang="zh-CN" sz="1600">
                <a:latin typeface="宋刻本字体" panose="02000000000000000000" pitchFamily="2" charset="-122"/>
                <a:ea typeface="宋刻本字体" panose="02000000000000000000" pitchFamily="2" charset="-122"/>
              </a:rPr>
              <a:t>EasyWriting</a:t>
            </a:r>
            <a:r>
              <a:rPr lang="zh-CN" altLang="en-US" sz="1600">
                <a:latin typeface="宋刻本字体" panose="02000000000000000000" pitchFamily="2" charset="-122"/>
                <a:ea typeface="宋刻本字体" panose="02000000000000000000" pitchFamily="2" charset="-122"/>
              </a:rPr>
              <a:t>文件夹</a:t>
            </a:r>
            <a:r>
              <a:rPr lang="zh-CN" altLang="en-US" sz="1600" dirty="0">
                <a:latin typeface="宋刻本字体" panose="02000000000000000000" pitchFamily="2" charset="-122"/>
                <a:ea typeface="宋刻本字体" panose="02000000000000000000" pitchFamily="2" charset="-122"/>
              </a:rPr>
              <a:t>保存了项目的整体配置</a:t>
            </a:r>
            <a:endParaRPr lang="en-US" altLang="zh-CN" sz="1600">
              <a:latin typeface="宋刻本字体" panose="02000000000000000000" pitchFamily="2" charset="-122"/>
              <a:ea typeface="宋刻本字体" panose="02000000000000000000" pitchFamily="2" charset="-122"/>
            </a:endParaRPr>
          </a:p>
          <a:p>
            <a:r>
              <a:rPr lang="zh-CN" altLang="en-US" sz="1600">
                <a:latin typeface="宋刻本字体" panose="02000000000000000000" pitchFamily="2" charset="-122"/>
                <a:ea typeface="宋刻本字体" panose="02000000000000000000" pitchFamily="2" charset="-122"/>
              </a:rPr>
              <a:t>其中</a:t>
            </a:r>
            <a:r>
              <a:rPr lang="zh-CN" altLang="en-US" sz="1600" dirty="0">
                <a:latin typeface="宋刻本字体" panose="02000000000000000000" pitchFamily="2" charset="-122"/>
                <a:ea typeface="宋刻本字体" panose="02000000000000000000" pitchFamily="2" charset="-122"/>
              </a:rPr>
              <a:t>最重要的是</a:t>
            </a:r>
            <a:r>
              <a:rPr lang="en-US" altLang="zh-CN" sz="1600">
                <a:latin typeface="宋刻本字体" panose="02000000000000000000" pitchFamily="2" charset="-122"/>
                <a:ea typeface="宋刻本字体" panose="02000000000000000000" pitchFamily="2" charset="-122"/>
              </a:rPr>
              <a:t>settings.py</a:t>
            </a:r>
            <a:r>
              <a:rPr lang="zh-CN" altLang="en-US" sz="1600">
                <a:latin typeface="宋刻本字体" panose="02000000000000000000" pitchFamily="2" charset="-122"/>
                <a:ea typeface="宋刻本字体" panose="02000000000000000000" pitchFamily="2" charset="-122"/>
              </a:rPr>
              <a:t>和</a:t>
            </a:r>
            <a:r>
              <a:rPr lang="en-US" altLang="zh-CN" sz="1600">
                <a:latin typeface="宋刻本字体" panose="02000000000000000000" pitchFamily="2" charset="-122"/>
                <a:ea typeface="宋刻本字体" panose="02000000000000000000" pitchFamily="2" charset="-122"/>
              </a:rPr>
              <a:t>urls.py</a:t>
            </a:r>
            <a:endParaRPr lang="en-US" altLang="zh-CN" sz="1600" dirty="0">
              <a:latin typeface="宋刻本字体" panose="02000000000000000000" pitchFamily="2" charset="-122"/>
              <a:ea typeface="宋刻本字体" panose="02000000000000000000" pitchFamily="2" charset="-122"/>
            </a:endParaRPr>
          </a:p>
        </p:txBody>
      </p:sp>
      <p:sp>
        <p:nvSpPr>
          <p:cNvPr id="2" name="Rectangle 1">
            <a:extLst>
              <a:ext uri="{FF2B5EF4-FFF2-40B4-BE49-F238E27FC236}">
                <a16:creationId xmlns:a16="http://schemas.microsoft.com/office/drawing/2014/main" id="{FBAA9D52-6D22-5880-0888-6D1878C8DA06}"/>
              </a:ext>
            </a:extLst>
          </p:cNvPr>
          <p:cNvSpPr>
            <a:spLocks noChangeArrowheads="1"/>
          </p:cNvSpPr>
          <p:nvPr/>
        </p:nvSpPr>
        <p:spPr bwMode="auto">
          <a:xfrm>
            <a:off x="1685579" y="2562626"/>
            <a:ext cx="7103523" cy="1754326"/>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MIDDLEWARE =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'django.middleware.security.SecurityMiddleware'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'django.contrib.sessions.middleware.SessionMiddleware'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'django.middleware.common.CommonMiddleware'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'django.middleware.csrf.CsrfViewMiddleware',</a:t>
            </a: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'django.contrib.auth.middleware.AuthenticationMiddleware'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'django.contrib.messages.middleware.MessageMiddleware'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'django.middleware.clickjacking.XFrameOptionsMiddleware',</a:t>
            </a: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331969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39" name="文本框 38">
            <a:extLst>
              <a:ext uri="{FF2B5EF4-FFF2-40B4-BE49-F238E27FC236}">
                <a16:creationId xmlns:a16="http://schemas.microsoft.com/office/drawing/2014/main" id="{A0575306-E39C-F9B6-BA3F-E9760AA97ED4}"/>
              </a:ext>
            </a:extLst>
          </p:cNvPr>
          <p:cNvSpPr txBox="1"/>
          <p:nvPr/>
        </p:nvSpPr>
        <p:spPr>
          <a:xfrm>
            <a:off x="1685579" y="1403339"/>
            <a:ext cx="6592907" cy="584775"/>
          </a:xfrm>
          <a:prstGeom prst="rect">
            <a:avLst/>
          </a:prstGeom>
          <a:noFill/>
        </p:spPr>
        <p:txBody>
          <a:bodyPr wrap="square" rtlCol="0">
            <a:spAutoFit/>
          </a:bodyPr>
          <a:lstStyle/>
          <a:p>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文件中规定了根目录，调试模式，可允许访问的</a:t>
            </a:r>
            <a:r>
              <a:rPr lang="en-US" altLang="zh-CN" sz="1600" dirty="0">
                <a:latin typeface="宋刻本字体" panose="02000000000000000000" pitchFamily="2" charset="-122"/>
                <a:ea typeface="宋刻本字体" panose="02000000000000000000" pitchFamily="2" charset="-122"/>
              </a:rPr>
              <a:t>IP</a:t>
            </a:r>
            <a:r>
              <a:rPr lang="zh-CN" altLang="en-US" sz="1600" dirty="0">
                <a:latin typeface="宋刻本字体" panose="02000000000000000000" pitchFamily="2" charset="-122"/>
                <a:ea typeface="宋刻本字体" panose="02000000000000000000" pitchFamily="2" charset="-122"/>
              </a:rPr>
              <a:t>地址，项目安装的应用以及与</a:t>
            </a:r>
            <a:r>
              <a:rPr lang="en-US" altLang="zh-CN" sz="1600" dirty="0" err="1">
                <a:latin typeface="宋刻本字体" panose="02000000000000000000" pitchFamily="2" charset="-122"/>
                <a:ea typeface="宋刻本字体" panose="02000000000000000000" pitchFamily="2" charset="-122"/>
              </a:rPr>
              <a:t>Mysql</a:t>
            </a:r>
            <a:r>
              <a:rPr lang="zh-CN" altLang="en-US" sz="1600" dirty="0">
                <a:latin typeface="宋刻本字体" panose="02000000000000000000" pitchFamily="2" charset="-122"/>
                <a:ea typeface="宋刻本字体" panose="02000000000000000000" pitchFamily="2" charset="-122"/>
              </a:rPr>
              <a:t>数据库的连接等。</a:t>
            </a:r>
          </a:p>
        </p:txBody>
      </p:sp>
      <p:sp>
        <p:nvSpPr>
          <p:cNvPr id="45" name="矩形 44">
            <a:extLst>
              <a:ext uri="{FF2B5EF4-FFF2-40B4-BE49-F238E27FC236}">
                <a16:creationId xmlns:a16="http://schemas.microsoft.com/office/drawing/2014/main" id="{C1FCBF90-DD49-6402-E3D2-F89110143706}"/>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项目整体配置 </a:t>
            </a:r>
            <a:r>
              <a:rPr lang="en-US" altLang="zh-CN" dirty="0">
                <a:ln w="6350">
                  <a:noFill/>
                </a:ln>
                <a:solidFill>
                  <a:srgbClr val="586B7F"/>
                </a:solidFill>
                <a:latin typeface="宋刻本字体" panose="02000000000000000000" pitchFamily="2" charset="-122"/>
                <a:ea typeface="宋刻本字体" panose="02000000000000000000" pitchFamily="2" charset="-122"/>
              </a:rPr>
              <a:t>setting.py</a:t>
            </a:r>
          </a:p>
        </p:txBody>
      </p:sp>
      <p:sp>
        <p:nvSpPr>
          <p:cNvPr id="47" name="文本框 46">
            <a:extLst>
              <a:ext uri="{FF2B5EF4-FFF2-40B4-BE49-F238E27FC236}">
                <a16:creationId xmlns:a16="http://schemas.microsoft.com/office/drawing/2014/main" id="{C90D78F9-0C4F-8E9C-6D3B-A9A699DDC71D}"/>
              </a:ext>
            </a:extLst>
          </p:cNvPr>
          <p:cNvSpPr txBox="1"/>
          <p:nvPr/>
        </p:nvSpPr>
        <p:spPr>
          <a:xfrm>
            <a:off x="4464464" y="698748"/>
            <a:ext cx="4679536" cy="584775"/>
          </a:xfrm>
          <a:prstGeom prst="rect">
            <a:avLst/>
          </a:prstGeom>
          <a:noFill/>
        </p:spPr>
        <p:txBody>
          <a:bodyPr wrap="square" rtlCol="0">
            <a:spAutoFit/>
          </a:bodyPr>
          <a:lstStyle/>
          <a:p>
            <a:r>
              <a:rPr lang="en-US" altLang="zh-CN" sz="1600" dirty="0" err="1">
                <a:latin typeface="宋刻本字体" panose="02000000000000000000" pitchFamily="2" charset="-122"/>
                <a:ea typeface="宋刻本字体" panose="02000000000000000000" pitchFamily="2" charset="-122"/>
              </a:rPr>
              <a:t>EasyWriting</a:t>
            </a:r>
            <a:r>
              <a:rPr lang="zh-CN" altLang="en-US" sz="1600" dirty="0">
                <a:latin typeface="宋刻本字体" panose="02000000000000000000" pitchFamily="2" charset="-122"/>
                <a:ea typeface="宋刻本字体" panose="02000000000000000000" pitchFamily="2" charset="-122"/>
              </a:rPr>
              <a:t>文件夹保存了项目的整体配置</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其中最重要的是</a:t>
            </a:r>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和</a:t>
            </a:r>
            <a:r>
              <a:rPr lang="en-US" altLang="zh-CN" sz="1600" dirty="0">
                <a:latin typeface="宋刻本字体" panose="02000000000000000000" pitchFamily="2" charset="-122"/>
                <a:ea typeface="宋刻本字体" panose="02000000000000000000" pitchFamily="2" charset="-122"/>
              </a:rPr>
              <a:t>urls.py</a:t>
            </a:r>
          </a:p>
        </p:txBody>
      </p:sp>
      <p:sp>
        <p:nvSpPr>
          <p:cNvPr id="2" name="Rectangle 1">
            <a:extLst>
              <a:ext uri="{FF2B5EF4-FFF2-40B4-BE49-F238E27FC236}">
                <a16:creationId xmlns:a16="http://schemas.microsoft.com/office/drawing/2014/main" id="{FBAA9D52-6D22-5880-0888-6D1878C8DA06}"/>
              </a:ext>
            </a:extLst>
          </p:cNvPr>
          <p:cNvSpPr>
            <a:spLocks noChangeArrowheads="1"/>
          </p:cNvSpPr>
          <p:nvPr/>
        </p:nvSpPr>
        <p:spPr bwMode="auto">
          <a:xfrm>
            <a:off x="1636753" y="2368389"/>
            <a:ext cx="7044555" cy="212365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DATABASES =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'default'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'ENGINE'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'django.db.backends.mysql'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'NAME'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'root'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'PASSWORD'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en-US"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'HOST'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'121.37.68.41'</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'PORT'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'3306'</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9604799"/>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FEE53799-5117-6E06-0003-4C6AE11D1EC0}"/>
              </a:ext>
            </a:extLst>
          </p:cNvPr>
          <p:cNvGrpSpPr/>
          <p:nvPr/>
        </p:nvGrpSpPr>
        <p:grpSpPr>
          <a:xfrm>
            <a:off x="813821" y="1532183"/>
            <a:ext cx="7363216" cy="726729"/>
            <a:chOff x="287180" y="1196155"/>
            <a:chExt cx="7363216" cy="726729"/>
          </a:xfrm>
        </p:grpSpPr>
        <p:sp>
          <p:nvSpPr>
            <p:cNvPr id="60" name="矩形 59"/>
            <p:cNvSpPr/>
            <p:nvPr/>
          </p:nvSpPr>
          <p:spPr>
            <a:xfrm>
              <a:off x="287180" y="1196155"/>
              <a:ext cx="7363216" cy="684793"/>
            </a:xfrm>
            <a:prstGeom prst="rect">
              <a:avLst/>
            </a:prstGeom>
          </p:spPr>
          <p:txBody>
            <a:bodyPr wrap="none" lIns="68571" tIns="34285" rIns="68571" bIns="34285">
              <a:spAutoFit/>
            </a:bodyPr>
            <a:lstStyle/>
            <a:p>
              <a:pPr algn="r" defTabSz="685800"/>
              <a:r>
                <a:rPr lang="zh-CN" altLang="en-US" sz="4000" dirty="0">
                  <a:solidFill>
                    <a:srgbClr val="4B6075"/>
                  </a:solidFill>
                  <a:latin typeface="华文隶书" panose="02010800040101010101" pitchFamily="2" charset="-122"/>
                  <a:ea typeface="华文隶书" panose="02010800040101010101" pitchFamily="2" charset="-122"/>
                </a:rPr>
                <a:t>基于</a:t>
              </a:r>
              <a:r>
                <a:rPr lang="en-US" altLang="zh-CN" sz="4000" dirty="0">
                  <a:solidFill>
                    <a:srgbClr val="4B6075"/>
                  </a:solidFill>
                  <a:latin typeface="华文隶书" panose="02010800040101010101" pitchFamily="2" charset="-122"/>
                  <a:ea typeface="华文隶书" panose="02010800040101010101" pitchFamily="2" charset="-122"/>
                </a:rPr>
                <a:t>Bert-UNILM</a:t>
              </a:r>
              <a:r>
                <a:rPr lang="zh-CN" altLang="en-US" sz="4000" dirty="0">
                  <a:solidFill>
                    <a:srgbClr val="4B6075"/>
                  </a:solidFill>
                  <a:latin typeface="华文隶书" panose="02010800040101010101" pitchFamily="2" charset="-122"/>
                  <a:ea typeface="华文隶书" panose="02010800040101010101" pitchFamily="2" charset="-122"/>
                </a:rPr>
                <a:t>的标题生成算法</a:t>
              </a:r>
            </a:p>
          </p:txBody>
        </p:sp>
        <p:cxnSp>
          <p:nvCxnSpPr>
            <p:cNvPr id="61" name="直接连接符 60"/>
            <p:cNvCxnSpPr>
              <a:cxnSpLocks/>
            </p:cNvCxnSpPr>
            <p:nvPr/>
          </p:nvCxnSpPr>
          <p:spPr>
            <a:xfrm>
              <a:off x="287180" y="1880948"/>
              <a:ext cx="7363216" cy="41936"/>
            </a:xfrm>
            <a:prstGeom prst="line">
              <a:avLst/>
            </a:prstGeom>
            <a:noFill/>
            <a:ln w="28575" cap="flat" cmpd="sng" algn="ctr">
              <a:solidFill>
                <a:srgbClr val="4B6075"/>
              </a:solidFill>
              <a:prstDash val="solid"/>
              <a:miter lim="800000"/>
            </a:ln>
            <a:effectLst/>
          </p:spPr>
        </p:cxnSp>
      </p:grpSp>
      <p:grpSp>
        <p:nvGrpSpPr>
          <p:cNvPr id="68" name="组合 67"/>
          <p:cNvGrpSpPr/>
          <p:nvPr/>
        </p:nvGrpSpPr>
        <p:grpSpPr>
          <a:xfrm>
            <a:off x="3764124" y="3786387"/>
            <a:ext cx="231813" cy="231701"/>
            <a:chOff x="7354427" y="5461928"/>
            <a:chExt cx="309030" cy="309030"/>
          </a:xfrm>
        </p:grpSpPr>
        <p:sp>
          <p:nvSpPr>
            <p:cNvPr id="69" name="椭圆 68"/>
            <p:cNvSpPr/>
            <p:nvPr/>
          </p:nvSpPr>
          <p:spPr>
            <a:xfrm>
              <a:off x="7354427" y="5461928"/>
              <a:ext cx="309030" cy="309030"/>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a:cs typeface="+mn-cs"/>
              </a:endParaRPr>
            </a:p>
          </p:txBody>
        </p:sp>
        <p:sp>
          <p:nvSpPr>
            <p:cNvPr id="70" name="Freeform 45"/>
            <p:cNvSpPr>
              <a:spLocks noChangeArrowheads="1"/>
            </p:cNvSpPr>
            <p:nvPr/>
          </p:nvSpPr>
          <p:spPr bwMode="auto">
            <a:xfrm>
              <a:off x="7420703" y="5528975"/>
              <a:ext cx="176474" cy="174933"/>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endParaRPr>
            </a:p>
          </p:txBody>
        </p:sp>
      </p:grpSp>
      <p:sp>
        <p:nvSpPr>
          <p:cNvPr id="71" name="TextBox 10"/>
          <p:cNvSpPr txBox="1"/>
          <p:nvPr/>
        </p:nvSpPr>
        <p:spPr>
          <a:xfrm>
            <a:off x="3995936" y="3786386"/>
            <a:ext cx="1658146" cy="253916"/>
          </a:xfrm>
          <a:prstGeom prst="rect">
            <a:avLst/>
          </a:prstGeom>
          <a:noFill/>
        </p:spPr>
        <p:txBody>
          <a:bodyPr wrap="none" lIns="68580" tIns="34290" rIns="68580" bIns="34290" rtlCol="0">
            <a:spAutoFit/>
          </a:bodyPr>
          <a:lstStyle/>
          <a:p>
            <a:pPr defTabSz="685800"/>
            <a:r>
              <a:rPr lang="zh-CN" altLang="en-US" sz="1200" dirty="0">
                <a:solidFill>
                  <a:srgbClr val="4B6075"/>
                </a:solidFill>
                <a:latin typeface="微软雅黑" panose="020B0503020204020204" pitchFamily="34" charset="-122"/>
                <a:ea typeface="微软雅黑" panose="020B0503020204020204" pitchFamily="34" charset="-122"/>
              </a:rPr>
              <a:t>答辩人：胡钧耀   黄凯</a:t>
            </a:r>
          </a:p>
        </p:txBody>
      </p:sp>
      <p:sp>
        <p:nvSpPr>
          <p:cNvPr id="73" name="矩形 72"/>
          <p:cNvSpPr/>
          <p:nvPr/>
        </p:nvSpPr>
        <p:spPr>
          <a:xfrm>
            <a:off x="2414206" y="3236629"/>
            <a:ext cx="4537121" cy="530904"/>
          </a:xfrm>
          <a:prstGeom prst="rect">
            <a:avLst/>
          </a:prstGeom>
        </p:spPr>
        <p:txBody>
          <a:bodyPr wrap="none" lIns="68571" tIns="34285" rIns="68571" bIns="34285">
            <a:spAutoFit/>
          </a:bodyPr>
          <a:lstStyle/>
          <a:p>
            <a:pPr algn="ctr" defTabSz="685800"/>
            <a:r>
              <a:rPr lang="zh-CN" altLang="en-US" sz="1500" dirty="0">
                <a:solidFill>
                  <a:srgbClr val="4B6075"/>
                </a:solidFill>
                <a:latin typeface="华文楷体" panose="02010600040101010101" pitchFamily="2" charset="-122"/>
                <a:ea typeface="华文楷体" panose="02010600040101010101" pitchFamily="2" charset="-122"/>
              </a:rPr>
              <a:t>计算机科学与技术学院</a:t>
            </a:r>
            <a:r>
              <a:rPr lang="en-US" altLang="zh-CN" sz="1500" dirty="0">
                <a:solidFill>
                  <a:srgbClr val="4B6075"/>
                </a:solidFill>
                <a:latin typeface="华文楷体" panose="02010600040101010101" pitchFamily="2" charset="-122"/>
                <a:ea typeface="华文楷体" panose="02010600040101010101" pitchFamily="2" charset="-122"/>
              </a:rPr>
              <a:t>   </a:t>
            </a:r>
            <a:r>
              <a:rPr lang="zh-CN" altLang="en-US" sz="1500" dirty="0">
                <a:solidFill>
                  <a:srgbClr val="4B6075"/>
                </a:solidFill>
                <a:latin typeface="华文楷体" panose="02010600040101010101" pitchFamily="2" charset="-122"/>
                <a:ea typeface="华文楷体" panose="02010600040101010101" pitchFamily="2" charset="-122"/>
              </a:rPr>
              <a:t>计算机科学与技术</a:t>
            </a:r>
            <a:r>
              <a:rPr lang="en-US" altLang="zh-CN" sz="1500" dirty="0">
                <a:solidFill>
                  <a:srgbClr val="4B6075"/>
                </a:solidFill>
                <a:latin typeface="华文楷体" panose="02010600040101010101" pitchFamily="2" charset="-122"/>
                <a:ea typeface="华文楷体" panose="02010600040101010101" pitchFamily="2" charset="-122"/>
              </a:rPr>
              <a:t>2019-04</a:t>
            </a:r>
            <a:r>
              <a:rPr lang="zh-CN" altLang="en-US" sz="1500" dirty="0">
                <a:solidFill>
                  <a:srgbClr val="4B6075"/>
                </a:solidFill>
                <a:latin typeface="华文楷体" panose="02010600040101010101" pitchFamily="2" charset="-122"/>
                <a:ea typeface="华文楷体" panose="02010600040101010101" pitchFamily="2" charset="-122"/>
              </a:rPr>
              <a:t>班</a:t>
            </a:r>
            <a:endParaRPr lang="en-US" altLang="zh-CN" sz="1500" dirty="0">
              <a:solidFill>
                <a:srgbClr val="4B6075"/>
              </a:solidFill>
              <a:latin typeface="华文楷体" panose="02010600040101010101" pitchFamily="2" charset="-122"/>
              <a:ea typeface="华文楷体" panose="02010600040101010101" pitchFamily="2" charset="-122"/>
            </a:endParaRPr>
          </a:p>
          <a:p>
            <a:pPr algn="ctr" defTabSz="685800"/>
            <a:r>
              <a:rPr lang="zh-CN" altLang="en-US" sz="1500" dirty="0">
                <a:solidFill>
                  <a:srgbClr val="4B6075"/>
                </a:solidFill>
                <a:latin typeface="华文楷体" panose="02010600040101010101" pitchFamily="2" charset="-122"/>
                <a:ea typeface="华文楷体" panose="02010600040101010101" pitchFamily="2" charset="-122"/>
              </a:rPr>
              <a:t>学号：</a:t>
            </a:r>
            <a:r>
              <a:rPr lang="en-US" altLang="zh-CN" sz="1500" dirty="0">
                <a:solidFill>
                  <a:srgbClr val="4B6075"/>
                </a:solidFill>
                <a:latin typeface="华文楷体" panose="02010600040101010101" pitchFamily="2" charset="-122"/>
                <a:ea typeface="华文楷体" panose="02010600040101010101" pitchFamily="2" charset="-122"/>
              </a:rPr>
              <a:t>06192081  06192103</a:t>
            </a:r>
            <a:endParaRPr lang="zh-CN" altLang="en-US" sz="1500" dirty="0">
              <a:solidFill>
                <a:srgbClr val="4B6075"/>
              </a:solidFill>
              <a:latin typeface="华文楷体" panose="02010600040101010101" pitchFamily="2" charset="-122"/>
              <a:ea typeface="华文楷体" panose="02010600040101010101" pitchFamily="2" charset="-122"/>
            </a:endParaRPr>
          </a:p>
        </p:txBody>
      </p:sp>
      <p:pic>
        <p:nvPicPr>
          <p:cNvPr id="14" name="图片 13">
            <a:extLst>
              <a:ext uri="{FF2B5EF4-FFF2-40B4-BE49-F238E27FC236}">
                <a16:creationId xmlns:a16="http://schemas.microsoft.com/office/drawing/2014/main" id="{E6FBE974-6654-CD11-AD11-C8B5B4935A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470" y="564625"/>
            <a:ext cx="2226642" cy="543301"/>
          </a:xfrm>
          <a:prstGeom prst="rect">
            <a:avLst/>
          </a:prstGeom>
        </p:spPr>
      </p:pic>
      <p:sp>
        <p:nvSpPr>
          <p:cNvPr id="38" name="矩形 37">
            <a:extLst>
              <a:ext uri="{FF2B5EF4-FFF2-40B4-BE49-F238E27FC236}">
                <a16:creationId xmlns:a16="http://schemas.microsoft.com/office/drawing/2014/main" id="{F05BA553-C8FA-E1A2-1697-54446013B597}"/>
              </a:ext>
            </a:extLst>
          </p:cNvPr>
          <p:cNvSpPr/>
          <p:nvPr/>
        </p:nvSpPr>
        <p:spPr>
          <a:xfrm>
            <a:off x="1983588" y="2486365"/>
            <a:ext cx="6923737" cy="438572"/>
          </a:xfrm>
          <a:prstGeom prst="rect">
            <a:avLst/>
          </a:prstGeom>
        </p:spPr>
        <p:txBody>
          <a:bodyPr wrap="square" lIns="68571" tIns="34285" rIns="68571" bIns="34285">
            <a:spAutoFit/>
          </a:bodyPr>
          <a:lstStyle/>
          <a:p>
            <a:pPr algn="r" defTabSz="685800"/>
            <a:r>
              <a:rPr lang="en-US" altLang="zh-CN" sz="2400" dirty="0">
                <a:solidFill>
                  <a:srgbClr val="4B6075"/>
                </a:solidFill>
                <a:latin typeface="华文楷体" panose="02010600040101010101" pitchFamily="2" charset="-122"/>
                <a:ea typeface="华文楷体" panose="02010600040101010101" pitchFamily="2" charset="-122"/>
              </a:rPr>
              <a:t>——</a:t>
            </a:r>
            <a:r>
              <a:rPr lang="zh-CN" altLang="en-US" sz="2400" dirty="0">
                <a:solidFill>
                  <a:srgbClr val="4B6075"/>
                </a:solidFill>
                <a:latin typeface="华文楷体" panose="02010600040101010101" pitchFamily="2" charset="-122"/>
                <a:ea typeface="华文楷体" panose="02010600040101010101" pitchFamily="2" charset="-122"/>
              </a:rPr>
              <a:t>以</a:t>
            </a:r>
            <a:r>
              <a:rPr lang="en-US" altLang="zh-CN" sz="2400" dirty="0">
                <a:solidFill>
                  <a:srgbClr val="4B6075"/>
                </a:solidFill>
                <a:latin typeface="华文楷体" panose="02010600040101010101" pitchFamily="2" charset="-122"/>
                <a:ea typeface="华文楷体" panose="02010600040101010101" pitchFamily="2" charset="-122"/>
              </a:rPr>
              <a:t>2022</a:t>
            </a:r>
            <a:r>
              <a:rPr lang="zh-CN" altLang="en-US" sz="2400" dirty="0">
                <a:solidFill>
                  <a:srgbClr val="4B6075"/>
                </a:solidFill>
                <a:latin typeface="华文楷体" panose="02010600040101010101" pitchFamily="2" charset="-122"/>
                <a:ea typeface="华文楷体" panose="02010600040101010101" pitchFamily="2" charset="-122"/>
              </a:rPr>
              <a:t>年软件杯智能创作平台为例</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27" name="矩形 26"/>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8" name="矩形 27"/>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40" name="Freeform 9"/>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矩形 40"/>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39" name="矩形 38">
            <a:extLst>
              <a:ext uri="{FF2B5EF4-FFF2-40B4-BE49-F238E27FC236}">
                <a16:creationId xmlns:a16="http://schemas.microsoft.com/office/drawing/2014/main" id="{FEFAA51A-0CF1-0AF4-41E4-38DD4F523A02}"/>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项目整体配置 </a:t>
            </a:r>
            <a:r>
              <a:rPr lang="en-US" altLang="zh-CN" dirty="0">
                <a:ln w="6350">
                  <a:noFill/>
                </a:ln>
                <a:solidFill>
                  <a:srgbClr val="586B7F"/>
                </a:solidFill>
                <a:latin typeface="宋刻本字体" panose="02000000000000000000" pitchFamily="2" charset="-122"/>
                <a:ea typeface="宋刻本字体" panose="02000000000000000000" pitchFamily="2" charset="-122"/>
              </a:rPr>
              <a:t>urls.py</a:t>
            </a:r>
          </a:p>
        </p:txBody>
      </p:sp>
      <p:sp>
        <p:nvSpPr>
          <p:cNvPr id="42" name="Rectangle 1">
            <a:extLst>
              <a:ext uri="{FF2B5EF4-FFF2-40B4-BE49-F238E27FC236}">
                <a16:creationId xmlns:a16="http://schemas.microsoft.com/office/drawing/2014/main" id="{98867565-077C-75F6-BFE7-F89222C4633A}"/>
              </a:ext>
            </a:extLst>
          </p:cNvPr>
          <p:cNvSpPr>
            <a:spLocks noChangeArrowheads="1"/>
          </p:cNvSpPr>
          <p:nvPr/>
        </p:nvSpPr>
        <p:spPr bwMode="auto">
          <a:xfrm>
            <a:off x="1636753" y="2276056"/>
            <a:ext cx="7044555" cy="2308324"/>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from </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django.contrib</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import admin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from </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django.urls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import include,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en-US"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注意要引入自己的 </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views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urlpatterns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path('', include('</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user.urls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path('admin/', </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admin.site.urls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path('writing/', include('</a:t>
            </a:r>
            <a:r>
              <a:rPr kumimoji="0" lang="en-US" altLang="zh-CN" sz="1200" b="0" i="0" u="none" strike="noStrike" cap="none" normalizeH="0" baseline="0" dirty="0" err="1">
                <a:ln>
                  <a:noFill/>
                </a:ln>
                <a:solidFill>
                  <a:srgbClr val="080808"/>
                </a:solidFill>
                <a:effectLst/>
                <a:latin typeface="JetBrains Mono" panose="02000009000000000000" pitchFamily="49" charset="0"/>
                <a:cs typeface="JetBrains Mono" panose="02000009000000000000" pitchFamily="49" charset="0"/>
              </a:rPr>
              <a:t>writing.urls</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p:txBody>
      </p:sp>
      <p:sp>
        <p:nvSpPr>
          <p:cNvPr id="43" name="文本框 42">
            <a:extLst>
              <a:ext uri="{FF2B5EF4-FFF2-40B4-BE49-F238E27FC236}">
                <a16:creationId xmlns:a16="http://schemas.microsoft.com/office/drawing/2014/main" id="{D4070E59-37F0-68F3-3DF7-BB86F5086C0D}"/>
              </a:ext>
            </a:extLst>
          </p:cNvPr>
          <p:cNvSpPr txBox="1"/>
          <p:nvPr/>
        </p:nvSpPr>
        <p:spPr>
          <a:xfrm>
            <a:off x="4464464" y="698748"/>
            <a:ext cx="4679536" cy="584775"/>
          </a:xfrm>
          <a:prstGeom prst="rect">
            <a:avLst/>
          </a:prstGeom>
          <a:noFill/>
        </p:spPr>
        <p:txBody>
          <a:bodyPr wrap="square" rtlCol="0">
            <a:spAutoFit/>
          </a:bodyPr>
          <a:lstStyle/>
          <a:p>
            <a:r>
              <a:rPr lang="en-US" altLang="zh-CN" sz="1600" dirty="0" err="1">
                <a:latin typeface="宋刻本字体" panose="02000000000000000000" pitchFamily="2" charset="-122"/>
                <a:ea typeface="宋刻本字体" panose="02000000000000000000" pitchFamily="2" charset="-122"/>
              </a:rPr>
              <a:t>EasyWriting</a:t>
            </a:r>
            <a:r>
              <a:rPr lang="zh-CN" altLang="en-US" sz="1600" dirty="0">
                <a:latin typeface="宋刻本字体" panose="02000000000000000000" pitchFamily="2" charset="-122"/>
                <a:ea typeface="宋刻本字体" panose="02000000000000000000" pitchFamily="2" charset="-122"/>
              </a:rPr>
              <a:t>文件夹保存了项目的整体配置</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其中最重要的是</a:t>
            </a:r>
            <a:r>
              <a:rPr lang="en-US" altLang="zh-CN" sz="1600" dirty="0">
                <a:latin typeface="宋刻本字体" panose="02000000000000000000" pitchFamily="2" charset="-122"/>
                <a:ea typeface="宋刻本字体" panose="02000000000000000000" pitchFamily="2" charset="-122"/>
              </a:rPr>
              <a:t>settings.py</a:t>
            </a:r>
            <a:r>
              <a:rPr lang="zh-CN" altLang="en-US" sz="1600" dirty="0">
                <a:latin typeface="宋刻本字体" panose="02000000000000000000" pitchFamily="2" charset="-122"/>
                <a:ea typeface="宋刻本字体" panose="02000000000000000000" pitchFamily="2" charset="-122"/>
              </a:rPr>
              <a:t>和</a:t>
            </a:r>
            <a:r>
              <a:rPr lang="en-US" altLang="zh-CN" sz="1600" dirty="0">
                <a:latin typeface="宋刻本字体" panose="02000000000000000000" pitchFamily="2" charset="-122"/>
                <a:ea typeface="宋刻本字体" panose="02000000000000000000" pitchFamily="2" charset="-122"/>
              </a:rPr>
              <a:t>urls.py</a:t>
            </a:r>
          </a:p>
        </p:txBody>
      </p:sp>
      <p:sp>
        <p:nvSpPr>
          <p:cNvPr id="44" name="文本框 43">
            <a:extLst>
              <a:ext uri="{FF2B5EF4-FFF2-40B4-BE49-F238E27FC236}">
                <a16:creationId xmlns:a16="http://schemas.microsoft.com/office/drawing/2014/main" id="{14CEE34E-1CE2-4369-38A0-C9EE45B1CEA0}"/>
              </a:ext>
            </a:extLst>
          </p:cNvPr>
          <p:cNvSpPr txBox="1"/>
          <p:nvPr/>
        </p:nvSpPr>
        <p:spPr>
          <a:xfrm>
            <a:off x="1671042" y="1506765"/>
            <a:ext cx="6592907"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相当于根目录</a:t>
            </a:r>
            <a:r>
              <a:rPr lang="en-US" altLang="zh-CN" sz="1600" dirty="0">
                <a:latin typeface="宋刻本字体" panose="02000000000000000000" pitchFamily="2" charset="-122"/>
                <a:ea typeface="宋刻本字体" panose="02000000000000000000" pitchFamily="2" charset="-122"/>
              </a:rPr>
              <a:t>urls.py</a:t>
            </a:r>
            <a:r>
              <a:rPr lang="zh-CN" altLang="en-US" sz="1600" dirty="0">
                <a:latin typeface="宋刻本字体" panose="02000000000000000000" pitchFamily="2" charset="-122"/>
                <a:ea typeface="宋刻本字体" panose="02000000000000000000" pitchFamily="2" charset="-122"/>
              </a:rPr>
              <a:t>，与其他应用的</a:t>
            </a:r>
            <a:r>
              <a:rPr lang="en-US" altLang="zh-CN" sz="1600" dirty="0">
                <a:latin typeface="宋刻本字体" panose="02000000000000000000" pitchFamily="2" charset="-122"/>
                <a:ea typeface="宋刻本字体" panose="02000000000000000000" pitchFamily="2" charset="-122"/>
              </a:rPr>
              <a:t>urls.py</a:t>
            </a:r>
            <a:r>
              <a:rPr lang="zh-CN" altLang="en-US" sz="1600" dirty="0">
                <a:latin typeface="宋刻本字体" panose="02000000000000000000" pitchFamily="2" charset="-122"/>
                <a:ea typeface="宋刻本字体" panose="02000000000000000000" pitchFamily="2" charset="-122"/>
              </a:rPr>
              <a:t>形成一个树，进行路径搜索</a:t>
            </a:r>
          </a:p>
        </p:txBody>
      </p:sp>
    </p:spTree>
    <p:extLst>
      <p:ext uri="{BB962C8B-B14F-4D97-AF65-F5344CB8AC3E}">
        <p14:creationId xmlns:p14="http://schemas.microsoft.com/office/powerpoint/2010/main" val="143529488"/>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项目概述</a:t>
            </a:r>
          </a:p>
        </p:txBody>
      </p:sp>
      <p:sp>
        <p:nvSpPr>
          <p:cNvPr id="33" name="文本框 32">
            <a:extLst>
              <a:ext uri="{FF2B5EF4-FFF2-40B4-BE49-F238E27FC236}">
                <a16:creationId xmlns:a16="http://schemas.microsoft.com/office/drawing/2014/main" id="{459C188D-96A0-7E1E-3A4C-B1B8D23C1C83}"/>
              </a:ext>
            </a:extLst>
          </p:cNvPr>
          <p:cNvSpPr txBox="1"/>
          <p:nvPr/>
        </p:nvSpPr>
        <p:spPr>
          <a:xfrm>
            <a:off x="1454333" y="1314117"/>
            <a:ext cx="3693732" cy="1077218"/>
          </a:xfrm>
          <a:prstGeom prst="rect">
            <a:avLst/>
          </a:prstGeom>
          <a:noFill/>
        </p:spPr>
        <p:txBody>
          <a:bodyPr wrap="square" rtlCol="0">
            <a:spAutoFit/>
          </a:bodyPr>
          <a:lstStyle/>
          <a:p>
            <a:pPr algn="l"/>
            <a:r>
              <a:rPr lang="en-US" altLang="zh-CN" sz="1600" dirty="0">
                <a:latin typeface="宋刻本字体" panose="02000000000000000000" pitchFamily="2" charset="-122"/>
                <a:ea typeface="宋刻本字体" panose="02000000000000000000" pitchFamily="2" charset="-122"/>
              </a:rPr>
              <a:t>migrations</a:t>
            </a:r>
            <a:r>
              <a:rPr lang="zh-CN" altLang="en-US" sz="1600" dirty="0">
                <a:latin typeface="宋刻本字体" panose="02000000000000000000" pitchFamily="2" charset="-122"/>
                <a:ea typeface="宋刻本字体" panose="02000000000000000000" pitchFamily="2" charset="-122"/>
              </a:rPr>
              <a:t>：增量式数据迁移，</a:t>
            </a:r>
            <a:r>
              <a:rPr lang="zh-CN" altLang="en-US" sz="1600" b="0" i="0" dirty="0">
                <a:effectLst/>
                <a:latin typeface="宋刻本字体" panose="02000000000000000000" pitchFamily="2" charset="-122"/>
                <a:ea typeface="宋刻本字体" panose="02000000000000000000" pitchFamily="2" charset="-122"/>
              </a:rPr>
              <a:t>（首次执行）根据</a:t>
            </a:r>
            <a:r>
              <a:rPr lang="en-US" altLang="zh-CN" sz="1600" b="0" i="0" dirty="0">
                <a:effectLst/>
                <a:latin typeface="宋刻本字体" panose="02000000000000000000" pitchFamily="2" charset="-122"/>
                <a:ea typeface="宋刻本字体" panose="02000000000000000000" pitchFamily="2" charset="-122"/>
              </a:rPr>
              <a:t>models</a:t>
            </a:r>
            <a:r>
              <a:rPr lang="zh-CN" altLang="en-US" sz="1600" b="0" i="0" dirty="0">
                <a:effectLst/>
                <a:latin typeface="宋刻本字体" panose="02000000000000000000" pitchFamily="2" charset="-122"/>
                <a:ea typeface="宋刻本字体" panose="02000000000000000000" pitchFamily="2" charset="-122"/>
              </a:rPr>
              <a:t>生成相应的迁移文件。（再次执行）根据</a:t>
            </a:r>
            <a:r>
              <a:rPr lang="en-US" altLang="zh-CN" sz="1600" b="0" i="0" dirty="0">
                <a:effectLst/>
                <a:latin typeface="宋刻本字体" panose="02000000000000000000" pitchFamily="2" charset="-122"/>
                <a:ea typeface="宋刻本字体" panose="02000000000000000000" pitchFamily="2" charset="-122"/>
              </a:rPr>
              <a:t>models</a:t>
            </a:r>
            <a:r>
              <a:rPr lang="zh-CN" altLang="en-US" sz="1600" b="0" i="0" dirty="0">
                <a:effectLst/>
                <a:latin typeface="宋刻本字体" panose="02000000000000000000" pitchFamily="2" charset="-122"/>
                <a:ea typeface="宋刻本字体" panose="02000000000000000000" pitchFamily="2" charset="-122"/>
              </a:rPr>
              <a:t>和已有迁移文件差别，生成新的迁移文件。</a:t>
            </a:r>
            <a:endParaRPr lang="en-US" altLang="zh-CN" sz="1600" b="0" i="0" dirty="0">
              <a:effectLst/>
              <a:latin typeface="宋刻本字体" panose="02000000000000000000" pitchFamily="2" charset="-122"/>
              <a:ea typeface="宋刻本字体" panose="02000000000000000000" pitchFamily="2" charset="-122"/>
            </a:endParaRPr>
          </a:p>
        </p:txBody>
      </p:sp>
      <p:sp>
        <p:nvSpPr>
          <p:cNvPr id="35" name="文本框 34">
            <a:extLst>
              <a:ext uri="{FF2B5EF4-FFF2-40B4-BE49-F238E27FC236}">
                <a16:creationId xmlns:a16="http://schemas.microsoft.com/office/drawing/2014/main" id="{165A9BF0-2FEF-835A-E19E-766B12A86177}"/>
              </a:ext>
            </a:extLst>
          </p:cNvPr>
          <p:cNvSpPr txBox="1"/>
          <p:nvPr/>
        </p:nvSpPr>
        <p:spPr>
          <a:xfrm>
            <a:off x="1403648" y="2761444"/>
            <a:ext cx="3816424" cy="1815882"/>
          </a:xfrm>
          <a:prstGeom prst="rect">
            <a:avLst/>
          </a:prstGeom>
          <a:noFill/>
        </p:spPr>
        <p:txBody>
          <a:bodyPr wrap="square">
            <a:spAutoFit/>
          </a:bodyPr>
          <a:lstStyle/>
          <a:p>
            <a:pPr algn="l"/>
            <a:r>
              <a:rPr lang="en-US" altLang="zh-CN" sz="1600" b="0" i="0" dirty="0">
                <a:effectLst/>
                <a:latin typeface="宋刻本字体" panose="02000000000000000000" pitchFamily="2" charset="-122"/>
                <a:ea typeface="宋刻本字体" panose="02000000000000000000" pitchFamily="2" charset="-122"/>
              </a:rPr>
              <a:t>templates</a:t>
            </a:r>
            <a:r>
              <a:rPr lang="zh-CN" altLang="en-US" sz="1600" b="0" i="0" dirty="0">
                <a:effectLst/>
                <a:latin typeface="宋刻本字体" panose="02000000000000000000" pitchFamily="2" charset="-122"/>
                <a:ea typeface="宋刻本字体" panose="02000000000000000000" pitchFamily="2" charset="-122"/>
              </a:rPr>
              <a:t>：应用的</a:t>
            </a:r>
            <a:r>
              <a:rPr lang="en-US" altLang="zh-CN" sz="1600" b="0" i="0" dirty="0">
                <a:effectLst/>
                <a:latin typeface="宋刻本字体" panose="02000000000000000000" pitchFamily="2" charset="-122"/>
                <a:ea typeface="宋刻本字体" panose="02000000000000000000" pitchFamily="2" charset="-122"/>
              </a:rPr>
              <a:t>html</a:t>
            </a:r>
            <a:r>
              <a:rPr lang="zh-CN" altLang="en-US" sz="1600" dirty="0">
                <a:latin typeface="宋刻本字体" panose="02000000000000000000" pitchFamily="2" charset="-122"/>
                <a:ea typeface="宋刻本字体" panose="02000000000000000000" pitchFamily="2" charset="-122"/>
              </a:rPr>
              <a:t>页面</a:t>
            </a:r>
            <a:endParaRPr lang="en-US" altLang="zh-CN" sz="1600" dirty="0">
              <a:latin typeface="宋刻本字体" panose="02000000000000000000" pitchFamily="2" charset="-122"/>
              <a:ea typeface="宋刻本字体" panose="02000000000000000000" pitchFamily="2" charset="-122"/>
            </a:endParaRPr>
          </a:p>
          <a:p>
            <a:pPr algn="l"/>
            <a:r>
              <a:rPr lang="en-US" altLang="zh-CN" sz="1600" dirty="0">
                <a:latin typeface="宋刻本字体" panose="02000000000000000000" pitchFamily="2" charset="-122"/>
                <a:ea typeface="宋刻本字体" panose="02000000000000000000" pitchFamily="2" charset="-122"/>
              </a:rPr>
              <a:t>apps.py</a:t>
            </a:r>
            <a:r>
              <a:rPr lang="zh-CN" altLang="en-US" sz="1600" dirty="0">
                <a:latin typeface="宋刻本字体" panose="02000000000000000000" pitchFamily="2" charset="-122"/>
                <a:ea typeface="宋刻本字体" panose="02000000000000000000" pitchFamily="2" charset="-122"/>
              </a:rPr>
              <a:t>：应用的配置</a:t>
            </a:r>
            <a:endParaRPr lang="en-US" altLang="zh-CN" sz="1600" dirty="0">
              <a:latin typeface="宋刻本字体" panose="02000000000000000000" pitchFamily="2" charset="-122"/>
              <a:ea typeface="宋刻本字体" panose="02000000000000000000" pitchFamily="2" charset="-122"/>
            </a:endParaRPr>
          </a:p>
          <a:p>
            <a:pPr algn="l"/>
            <a:r>
              <a:rPr lang="en-US" altLang="zh-CN" sz="1600" dirty="0">
                <a:latin typeface="宋刻本字体" panose="02000000000000000000" pitchFamily="2" charset="-122"/>
                <a:ea typeface="宋刻本字体" panose="02000000000000000000" pitchFamily="2" charset="-122"/>
              </a:rPr>
              <a:t>models.py</a:t>
            </a:r>
            <a:r>
              <a:rPr lang="zh-CN" altLang="en-US" sz="1600" dirty="0">
                <a:latin typeface="宋刻本字体" panose="02000000000000000000" pitchFamily="2" charset="-122"/>
                <a:ea typeface="宋刻本字体" panose="02000000000000000000" pitchFamily="2" charset="-122"/>
              </a:rPr>
              <a:t>：应用需要创建的数据库</a:t>
            </a:r>
            <a:endParaRPr lang="en-US" altLang="zh-CN" sz="1600" dirty="0">
              <a:latin typeface="宋刻本字体" panose="02000000000000000000" pitchFamily="2" charset="-122"/>
              <a:ea typeface="宋刻本字体" panose="02000000000000000000" pitchFamily="2" charset="-122"/>
            </a:endParaRPr>
          </a:p>
          <a:p>
            <a:pPr algn="l"/>
            <a:r>
              <a:rPr lang="en-US" altLang="zh-CN" sz="1600" dirty="0">
                <a:latin typeface="宋刻本字体" panose="02000000000000000000" pitchFamily="2" charset="-122"/>
                <a:ea typeface="宋刻本字体" panose="02000000000000000000" pitchFamily="2" charset="-122"/>
              </a:rPr>
              <a:t>urls.py</a:t>
            </a:r>
            <a:r>
              <a:rPr lang="zh-CN" altLang="en-US" sz="1600" dirty="0">
                <a:latin typeface="宋刻本字体" panose="02000000000000000000" pitchFamily="2" charset="-122"/>
                <a:ea typeface="宋刻本字体" panose="02000000000000000000" pitchFamily="2" charset="-122"/>
              </a:rPr>
              <a:t>：每个页面中对应的</a:t>
            </a:r>
            <a:r>
              <a:rPr lang="en-US" altLang="zh-CN" sz="1600" dirty="0">
                <a:latin typeface="宋刻本字体" panose="02000000000000000000" pitchFamily="2" charset="-122"/>
                <a:ea typeface="宋刻本字体" panose="02000000000000000000" pitchFamily="2" charset="-122"/>
              </a:rPr>
              <a:t>views.py</a:t>
            </a:r>
            <a:r>
              <a:rPr lang="zh-CN" altLang="en-US" sz="1600" dirty="0">
                <a:latin typeface="宋刻本字体" panose="02000000000000000000" pitchFamily="2" charset="-122"/>
                <a:ea typeface="宋刻本字体" panose="02000000000000000000" pitchFamily="2" charset="-122"/>
              </a:rPr>
              <a:t>中的方法</a:t>
            </a:r>
            <a:endParaRPr lang="en-US" altLang="zh-CN" sz="1600" dirty="0">
              <a:latin typeface="宋刻本字体" panose="02000000000000000000" pitchFamily="2" charset="-122"/>
              <a:ea typeface="宋刻本字体" panose="02000000000000000000" pitchFamily="2" charset="-122"/>
            </a:endParaRPr>
          </a:p>
          <a:p>
            <a:pPr algn="l"/>
            <a:r>
              <a:rPr lang="en-US" altLang="zh-CN" sz="1600" dirty="0">
                <a:latin typeface="宋刻本字体" panose="02000000000000000000" pitchFamily="2" charset="-122"/>
                <a:ea typeface="宋刻本字体" panose="02000000000000000000" pitchFamily="2" charset="-122"/>
              </a:rPr>
              <a:t>views.py</a:t>
            </a:r>
            <a:r>
              <a:rPr lang="zh-CN" altLang="en-US" sz="1600" dirty="0">
                <a:latin typeface="宋刻本字体" panose="02000000000000000000" pitchFamily="2" charset="-122"/>
                <a:ea typeface="宋刻本字体" panose="02000000000000000000" pitchFamily="2" charset="-122"/>
              </a:rPr>
              <a:t>：逻辑处理，相当与</a:t>
            </a:r>
            <a:r>
              <a:rPr lang="en-US" altLang="zh-CN" sz="1600" dirty="0" err="1">
                <a:latin typeface="宋刻本字体" panose="02000000000000000000" pitchFamily="2" charset="-122"/>
                <a:ea typeface="宋刻本字体" panose="02000000000000000000" pitchFamily="2" charset="-122"/>
              </a:rPr>
              <a:t>JavaWeb</a:t>
            </a:r>
            <a:r>
              <a:rPr lang="zh-CN" altLang="en-US" sz="1600" dirty="0">
                <a:latin typeface="宋刻本字体" panose="02000000000000000000" pitchFamily="2" charset="-122"/>
                <a:ea typeface="宋刻本字体" panose="02000000000000000000" pitchFamily="2" charset="-122"/>
              </a:rPr>
              <a:t>中的</a:t>
            </a:r>
            <a:r>
              <a:rPr lang="en-US" altLang="zh-CN" sz="1600" dirty="0">
                <a:latin typeface="宋刻本字体" panose="02000000000000000000" pitchFamily="2" charset="-122"/>
                <a:ea typeface="宋刻本字体" panose="02000000000000000000" pitchFamily="2" charset="-122"/>
              </a:rPr>
              <a:t>Servlet</a:t>
            </a:r>
            <a:endParaRPr lang="zh-CN" altLang="en-US" sz="1600" dirty="0">
              <a:latin typeface="宋刻本字体" panose="02000000000000000000" pitchFamily="2" charset="-122"/>
              <a:ea typeface="宋刻本字体" panose="02000000000000000000" pitchFamily="2" charset="-122"/>
            </a:endParaRPr>
          </a:p>
        </p:txBody>
      </p:sp>
      <p:sp>
        <p:nvSpPr>
          <p:cNvPr id="34" name="矩形 33">
            <a:extLst>
              <a:ext uri="{FF2B5EF4-FFF2-40B4-BE49-F238E27FC236}">
                <a16:creationId xmlns:a16="http://schemas.microsoft.com/office/drawing/2014/main" id="{0BD2C783-3CF3-46DF-2A28-4CC096DC3AAD}"/>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a:ln w="6350">
                  <a:noFill/>
                </a:ln>
                <a:solidFill>
                  <a:srgbClr val="586B7F"/>
                </a:solidFill>
                <a:latin typeface="宋刻本字体" panose="02000000000000000000" pitchFamily="2" charset="-122"/>
                <a:ea typeface="宋刻本字体" panose="02000000000000000000" pitchFamily="2" charset="-122"/>
              </a:rPr>
              <a:t>Django</a:t>
            </a:r>
            <a:r>
              <a:rPr lang="zh-CN" altLang="en-US" dirty="0">
                <a:ln w="6350">
                  <a:noFill/>
                </a:ln>
                <a:solidFill>
                  <a:srgbClr val="586B7F"/>
                </a:solidFill>
                <a:latin typeface="宋刻本字体" panose="02000000000000000000" pitchFamily="2" charset="-122"/>
                <a:ea typeface="宋刻本字体" panose="02000000000000000000" pitchFamily="2" charset="-122"/>
              </a:rPr>
              <a:t>应用的模板</a:t>
            </a:r>
          </a:p>
        </p:txBody>
      </p:sp>
      <p:pic>
        <p:nvPicPr>
          <p:cNvPr id="5" name="图片 4">
            <a:extLst>
              <a:ext uri="{FF2B5EF4-FFF2-40B4-BE49-F238E27FC236}">
                <a16:creationId xmlns:a16="http://schemas.microsoft.com/office/drawing/2014/main" id="{5FA55EE5-7C35-B236-5C66-953E28D641EE}"/>
              </a:ext>
            </a:extLst>
          </p:cNvPr>
          <p:cNvPicPr>
            <a:picLocks noChangeAspect="1"/>
          </p:cNvPicPr>
          <p:nvPr/>
        </p:nvPicPr>
        <p:blipFill>
          <a:blip r:embed="rId2"/>
          <a:stretch>
            <a:fillRect/>
          </a:stretch>
        </p:blipFill>
        <p:spPr>
          <a:xfrm>
            <a:off x="5545426" y="857450"/>
            <a:ext cx="3364533" cy="3743198"/>
          </a:xfrm>
          <a:prstGeom prst="rect">
            <a:avLst/>
          </a:prstGeom>
        </p:spPr>
      </p:pic>
      <p:cxnSp>
        <p:nvCxnSpPr>
          <p:cNvPr id="36" name="直接连接符 35">
            <a:extLst>
              <a:ext uri="{FF2B5EF4-FFF2-40B4-BE49-F238E27FC236}">
                <a16:creationId xmlns:a16="http://schemas.microsoft.com/office/drawing/2014/main" id="{8AEA7D0A-7B16-357B-6C57-E927601F083C}"/>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57A5358-3865-7319-B121-AE9476924D76}"/>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11C4EA7-EF40-7CB6-E397-DB0BC8A4A494}"/>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BB4FB55-A8DB-6744-922A-0205F4EA319E}"/>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55357963-9EE9-E302-42C6-4DD4316BE5F0}"/>
              </a:ext>
            </a:extLst>
          </p:cNvPr>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
            <a:extLst>
              <a:ext uri="{FF2B5EF4-FFF2-40B4-BE49-F238E27FC236}">
                <a16:creationId xmlns:a16="http://schemas.microsoft.com/office/drawing/2014/main" id="{E22AA9EA-59CF-30BF-F627-A9775C125F0D}"/>
              </a:ext>
            </a:extLst>
          </p:cNvPr>
          <p:cNvSpPr>
            <a:spLocks noEditPoints="1"/>
          </p:cNvSpPr>
          <p:nvPr/>
        </p:nvSpPr>
        <p:spPr bwMode="auto">
          <a:xfrm>
            <a:off x="127712" y="2468253"/>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2BE85EAA-79D4-BE06-4AAA-3EC9041A51C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095D83EC-C1AA-9CE2-36F1-CFF5F8A0F29B}"/>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矩形 49">
            <a:extLst>
              <a:ext uri="{FF2B5EF4-FFF2-40B4-BE49-F238E27FC236}">
                <a16:creationId xmlns:a16="http://schemas.microsoft.com/office/drawing/2014/main" id="{BF1F70B2-03E4-EDD2-441F-C5407EC3F4F3}"/>
              </a:ext>
            </a:extLst>
          </p:cNvPr>
          <p:cNvSpPr/>
          <p:nvPr/>
        </p:nvSpPr>
        <p:spPr>
          <a:xfrm>
            <a:off x="486707" y="1653245"/>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项目概述</a:t>
            </a:r>
          </a:p>
        </p:txBody>
      </p:sp>
      <p:sp>
        <p:nvSpPr>
          <p:cNvPr id="51" name="矩形 50">
            <a:extLst>
              <a:ext uri="{FF2B5EF4-FFF2-40B4-BE49-F238E27FC236}">
                <a16:creationId xmlns:a16="http://schemas.microsoft.com/office/drawing/2014/main" id="{6E54BF42-5245-193B-4DC3-B10F42692264}"/>
              </a:ext>
            </a:extLst>
          </p:cNvPr>
          <p:cNvSpPr/>
          <p:nvPr/>
        </p:nvSpPr>
        <p:spPr>
          <a:xfrm>
            <a:off x="486710"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52" name="矩形 51">
            <a:extLst>
              <a:ext uri="{FF2B5EF4-FFF2-40B4-BE49-F238E27FC236}">
                <a16:creationId xmlns:a16="http://schemas.microsoft.com/office/drawing/2014/main" id="{E83C64A9-534C-AE98-8ADE-157F08806E1F}"/>
              </a:ext>
            </a:extLst>
          </p:cNvPr>
          <p:cNvSpPr/>
          <p:nvPr/>
        </p:nvSpPr>
        <p:spPr>
          <a:xfrm>
            <a:off x="404485" y="2447845"/>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101FCF60-7EE0-5260-5A44-593C96F59436}"/>
              </a:ext>
            </a:extLst>
          </p:cNvPr>
          <p:cNvSpPr>
            <a:spLocks noEditPoints="1"/>
          </p:cNvSpPr>
          <p:nvPr/>
        </p:nvSpPr>
        <p:spPr bwMode="auto">
          <a:xfrm>
            <a:off x="97999" y="2898489"/>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F5FFF649-88B1-D1F6-20DE-84614BCA84CB}"/>
              </a:ext>
            </a:extLst>
          </p:cNvPr>
          <p:cNvSpPr/>
          <p:nvPr/>
        </p:nvSpPr>
        <p:spPr>
          <a:xfrm>
            <a:off x="404485" y="286423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Tree>
    <p:extLst>
      <p:ext uri="{BB962C8B-B14F-4D97-AF65-F5344CB8AC3E}">
        <p14:creationId xmlns:p14="http://schemas.microsoft.com/office/powerpoint/2010/main" val="362242461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377792"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02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用户应用</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0"/>
          <p:cNvSpPr>
            <a:spLocks noEditPoints="1"/>
          </p:cNvSpPr>
          <p:nvPr/>
        </p:nvSpPr>
        <p:spPr bwMode="auto">
          <a:xfrm>
            <a:off x="3222314" y="1725460"/>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用户应用</a:t>
            </a:r>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07850" y="2455798"/>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704" y="2060726"/>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用户应用</a:t>
            </a:r>
          </a:p>
        </p:txBody>
      </p:sp>
      <p:sp>
        <p:nvSpPr>
          <p:cNvPr id="66" name="矩形 65">
            <a:extLst>
              <a:ext uri="{FF2B5EF4-FFF2-40B4-BE49-F238E27FC236}">
                <a16:creationId xmlns:a16="http://schemas.microsoft.com/office/drawing/2014/main" id="{96F4B5B6-DB94-258B-8A12-3C0EE3F3C760}"/>
              </a:ext>
            </a:extLst>
          </p:cNvPr>
          <p:cNvSpPr/>
          <p:nvPr/>
        </p:nvSpPr>
        <p:spPr>
          <a:xfrm>
            <a:off x="322493"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67" name="矩形 66">
            <a:extLst>
              <a:ext uri="{FF2B5EF4-FFF2-40B4-BE49-F238E27FC236}">
                <a16:creationId xmlns:a16="http://schemas.microsoft.com/office/drawing/2014/main" id="{11718F2D-E40E-471C-B9F0-15E376096645}"/>
              </a:ext>
            </a:extLst>
          </p:cNvPr>
          <p:cNvSpPr/>
          <p:nvPr/>
        </p:nvSpPr>
        <p:spPr>
          <a:xfrm>
            <a:off x="386612" y="248282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8" name="Freeform 9">
            <a:extLst>
              <a:ext uri="{FF2B5EF4-FFF2-40B4-BE49-F238E27FC236}">
                <a16:creationId xmlns:a16="http://schemas.microsoft.com/office/drawing/2014/main" id="{E247A1C7-0669-4F55-E30A-08902466B3DC}"/>
              </a:ext>
            </a:extLst>
          </p:cNvPr>
          <p:cNvSpPr>
            <a:spLocks noEditPoints="1"/>
          </p:cNvSpPr>
          <p:nvPr/>
        </p:nvSpPr>
        <p:spPr bwMode="auto">
          <a:xfrm>
            <a:off x="79323" y="2874918"/>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矩形 68">
            <a:extLst>
              <a:ext uri="{FF2B5EF4-FFF2-40B4-BE49-F238E27FC236}">
                <a16:creationId xmlns:a16="http://schemas.microsoft.com/office/drawing/2014/main" id="{D968C178-D681-B65F-2D0A-118425BF22C2}"/>
              </a:ext>
            </a:extLst>
          </p:cNvPr>
          <p:cNvSpPr/>
          <p:nvPr/>
        </p:nvSpPr>
        <p:spPr>
          <a:xfrm>
            <a:off x="409583" y="2840027"/>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pic>
        <p:nvPicPr>
          <p:cNvPr id="3" name="图片 2">
            <a:extLst>
              <a:ext uri="{FF2B5EF4-FFF2-40B4-BE49-F238E27FC236}">
                <a16:creationId xmlns:a16="http://schemas.microsoft.com/office/drawing/2014/main" id="{5AB988A8-9AB2-85B9-9B83-96EA6CA57245}"/>
              </a:ext>
            </a:extLst>
          </p:cNvPr>
          <p:cNvPicPr>
            <a:picLocks noChangeAspect="1"/>
          </p:cNvPicPr>
          <p:nvPr/>
        </p:nvPicPr>
        <p:blipFill>
          <a:blip r:embed="rId2"/>
          <a:stretch>
            <a:fillRect/>
          </a:stretch>
        </p:blipFill>
        <p:spPr>
          <a:xfrm>
            <a:off x="1452387" y="1122511"/>
            <a:ext cx="3653565" cy="1710706"/>
          </a:xfrm>
          <a:prstGeom prst="rect">
            <a:avLst/>
          </a:prstGeom>
        </p:spPr>
      </p:pic>
      <p:pic>
        <p:nvPicPr>
          <p:cNvPr id="5" name="图片 4">
            <a:extLst>
              <a:ext uri="{FF2B5EF4-FFF2-40B4-BE49-F238E27FC236}">
                <a16:creationId xmlns:a16="http://schemas.microsoft.com/office/drawing/2014/main" id="{4829F409-C848-6036-FE7E-A18FFA2F38C6}"/>
              </a:ext>
            </a:extLst>
          </p:cNvPr>
          <p:cNvPicPr>
            <a:picLocks noChangeAspect="1"/>
          </p:cNvPicPr>
          <p:nvPr/>
        </p:nvPicPr>
        <p:blipFill>
          <a:blip r:embed="rId3"/>
          <a:stretch>
            <a:fillRect/>
          </a:stretch>
        </p:blipFill>
        <p:spPr>
          <a:xfrm>
            <a:off x="7178531" y="1040264"/>
            <a:ext cx="1956096" cy="1771476"/>
          </a:xfrm>
          <a:prstGeom prst="rect">
            <a:avLst/>
          </a:prstGeom>
        </p:spPr>
      </p:pic>
      <p:pic>
        <p:nvPicPr>
          <p:cNvPr id="7" name="图片 6">
            <a:extLst>
              <a:ext uri="{FF2B5EF4-FFF2-40B4-BE49-F238E27FC236}">
                <a16:creationId xmlns:a16="http://schemas.microsoft.com/office/drawing/2014/main" id="{538DE67B-4EF4-FC3E-6488-4EFA698B88DA}"/>
              </a:ext>
            </a:extLst>
          </p:cNvPr>
          <p:cNvPicPr>
            <a:picLocks noChangeAspect="1"/>
          </p:cNvPicPr>
          <p:nvPr/>
        </p:nvPicPr>
        <p:blipFill>
          <a:blip r:embed="rId4"/>
          <a:stretch>
            <a:fillRect/>
          </a:stretch>
        </p:blipFill>
        <p:spPr>
          <a:xfrm>
            <a:off x="5164193" y="1042045"/>
            <a:ext cx="1956096" cy="1797982"/>
          </a:xfrm>
          <a:prstGeom prst="rect">
            <a:avLst/>
          </a:prstGeom>
        </p:spPr>
      </p:pic>
      <p:pic>
        <p:nvPicPr>
          <p:cNvPr id="9" name="图片 8">
            <a:extLst>
              <a:ext uri="{FF2B5EF4-FFF2-40B4-BE49-F238E27FC236}">
                <a16:creationId xmlns:a16="http://schemas.microsoft.com/office/drawing/2014/main" id="{0923BB38-59EF-CE7A-560B-8832FB9CCA37}"/>
              </a:ext>
            </a:extLst>
          </p:cNvPr>
          <p:cNvPicPr>
            <a:picLocks noChangeAspect="1"/>
          </p:cNvPicPr>
          <p:nvPr/>
        </p:nvPicPr>
        <p:blipFill>
          <a:blip r:embed="rId5"/>
          <a:stretch>
            <a:fillRect/>
          </a:stretch>
        </p:blipFill>
        <p:spPr>
          <a:xfrm>
            <a:off x="7178531" y="2963137"/>
            <a:ext cx="1965469" cy="1768044"/>
          </a:xfrm>
          <a:prstGeom prst="rect">
            <a:avLst/>
          </a:prstGeom>
        </p:spPr>
      </p:pic>
      <p:sp>
        <p:nvSpPr>
          <p:cNvPr id="10" name="文本框 9">
            <a:extLst>
              <a:ext uri="{FF2B5EF4-FFF2-40B4-BE49-F238E27FC236}">
                <a16:creationId xmlns:a16="http://schemas.microsoft.com/office/drawing/2014/main" id="{097D9D90-EFD8-78ED-E57A-95FA9D15720A}"/>
              </a:ext>
            </a:extLst>
          </p:cNvPr>
          <p:cNvSpPr txBox="1"/>
          <p:nvPr/>
        </p:nvSpPr>
        <p:spPr>
          <a:xfrm>
            <a:off x="1455825" y="3334960"/>
            <a:ext cx="5472608" cy="1323439"/>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登陆界面如上图所示，在用户点击登陆之后会通过</a:t>
            </a:r>
            <a:r>
              <a:rPr lang="en-US" altLang="zh-CN" sz="1600" dirty="0" err="1">
                <a:latin typeface="宋刻本字体" panose="02000000000000000000" pitchFamily="2" charset="-122"/>
                <a:ea typeface="宋刻本字体" panose="02000000000000000000" pitchFamily="2" charset="-122"/>
              </a:rPr>
              <a:t>js</a:t>
            </a:r>
            <a:r>
              <a:rPr lang="zh-CN" altLang="en-US" sz="1600" dirty="0">
                <a:latin typeface="宋刻本字体" panose="02000000000000000000" pitchFamily="2" charset="-122"/>
                <a:ea typeface="宋刻本字体" panose="02000000000000000000" pitchFamily="2" charset="-122"/>
              </a:rPr>
              <a:t>脚本检查用户名和密码是否符合规范，若符合，则查找数据库中的用户数据。</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如果用户数据不匹配，则会将错误</a:t>
            </a:r>
            <a:r>
              <a:rPr lang="en-US" altLang="zh-CN" sz="1600" dirty="0">
                <a:latin typeface="JetBrains Mono" panose="02000009000000000000" pitchFamily="49" charset="0"/>
                <a:ea typeface="宋刻本字体" panose="02000000000000000000" pitchFamily="2" charset="-122"/>
                <a:cs typeface="JetBrains Mono" panose="02000009000000000000" pitchFamily="49" charset="0"/>
              </a:rPr>
              <a:t>msg</a:t>
            </a:r>
            <a:r>
              <a:rPr lang="zh-CN" altLang="en-US" sz="1600" dirty="0">
                <a:latin typeface="宋刻本字体" panose="02000000000000000000" pitchFamily="2" charset="-122"/>
                <a:ea typeface="宋刻本字体" panose="02000000000000000000" pitchFamily="2" charset="-122"/>
              </a:rPr>
              <a:t>保存到</a:t>
            </a:r>
            <a:r>
              <a:rPr lang="en-US" altLang="zh-CN" sz="1600" dirty="0">
                <a:latin typeface="宋刻本字体" panose="02000000000000000000" pitchFamily="2" charset="-122"/>
                <a:ea typeface="宋刻本字体" panose="02000000000000000000" pitchFamily="2" charset="-122"/>
              </a:rPr>
              <a:t>scope</a:t>
            </a:r>
            <a:r>
              <a:rPr lang="zh-CN" altLang="en-US" sz="1600" dirty="0">
                <a:latin typeface="宋刻本字体" panose="02000000000000000000" pitchFamily="2" charset="-122"/>
                <a:ea typeface="宋刻本字体" panose="02000000000000000000" pitchFamily="2" charset="-122"/>
              </a:rPr>
              <a:t>域（</a:t>
            </a:r>
            <a:r>
              <a:rPr lang="en-US" altLang="zh-CN" sz="1600" dirty="0">
                <a:latin typeface="JetBrains Mono" panose="02000009000000000000" pitchFamily="49" charset="0"/>
                <a:ea typeface="宋刻本字体" panose="02000000000000000000" pitchFamily="2" charset="-122"/>
                <a:cs typeface="JetBrains Mono" panose="02000009000000000000" pitchFamily="49" charset="0"/>
              </a:rPr>
              <a:t>locals()</a:t>
            </a:r>
            <a:r>
              <a:rPr lang="zh-CN" altLang="en-US" sz="1600" dirty="0">
                <a:latin typeface="宋刻本字体" panose="02000000000000000000" pitchFamily="2" charset="-122"/>
                <a:ea typeface="宋刻本字体" panose="02000000000000000000" pitchFamily="2" charset="-122"/>
              </a:rPr>
              <a:t>）中，并在页面中显示。</a:t>
            </a:r>
          </a:p>
        </p:txBody>
      </p:sp>
      <p:sp>
        <p:nvSpPr>
          <p:cNvPr id="31" name="矩形 30">
            <a:extLst>
              <a:ext uri="{FF2B5EF4-FFF2-40B4-BE49-F238E27FC236}">
                <a16:creationId xmlns:a16="http://schemas.microsoft.com/office/drawing/2014/main" id="{C70DA455-4295-41EB-257A-390DE5F687E5}"/>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登录页面</a:t>
            </a:r>
          </a:p>
        </p:txBody>
      </p:sp>
    </p:spTree>
    <p:extLst>
      <p:ext uri="{BB962C8B-B14F-4D97-AF65-F5344CB8AC3E}">
        <p14:creationId xmlns:p14="http://schemas.microsoft.com/office/powerpoint/2010/main" val="210928023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用户应用</a:t>
            </a:r>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07850" y="2455798"/>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704" y="2060726"/>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用户应用</a:t>
            </a:r>
          </a:p>
        </p:txBody>
      </p:sp>
      <p:sp>
        <p:nvSpPr>
          <p:cNvPr id="66" name="矩形 65">
            <a:extLst>
              <a:ext uri="{FF2B5EF4-FFF2-40B4-BE49-F238E27FC236}">
                <a16:creationId xmlns:a16="http://schemas.microsoft.com/office/drawing/2014/main" id="{96F4B5B6-DB94-258B-8A12-3C0EE3F3C760}"/>
              </a:ext>
            </a:extLst>
          </p:cNvPr>
          <p:cNvSpPr/>
          <p:nvPr/>
        </p:nvSpPr>
        <p:spPr>
          <a:xfrm>
            <a:off x="322493"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67" name="矩形 66">
            <a:extLst>
              <a:ext uri="{FF2B5EF4-FFF2-40B4-BE49-F238E27FC236}">
                <a16:creationId xmlns:a16="http://schemas.microsoft.com/office/drawing/2014/main" id="{11718F2D-E40E-471C-B9F0-15E376096645}"/>
              </a:ext>
            </a:extLst>
          </p:cNvPr>
          <p:cNvSpPr/>
          <p:nvPr/>
        </p:nvSpPr>
        <p:spPr>
          <a:xfrm>
            <a:off x="386612" y="248282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8" name="Freeform 9">
            <a:extLst>
              <a:ext uri="{FF2B5EF4-FFF2-40B4-BE49-F238E27FC236}">
                <a16:creationId xmlns:a16="http://schemas.microsoft.com/office/drawing/2014/main" id="{E247A1C7-0669-4F55-E30A-08902466B3DC}"/>
              </a:ext>
            </a:extLst>
          </p:cNvPr>
          <p:cNvSpPr>
            <a:spLocks noEditPoints="1"/>
          </p:cNvSpPr>
          <p:nvPr/>
        </p:nvSpPr>
        <p:spPr bwMode="auto">
          <a:xfrm>
            <a:off x="79323" y="2874918"/>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矩形 68">
            <a:extLst>
              <a:ext uri="{FF2B5EF4-FFF2-40B4-BE49-F238E27FC236}">
                <a16:creationId xmlns:a16="http://schemas.microsoft.com/office/drawing/2014/main" id="{D968C178-D681-B65F-2D0A-118425BF22C2}"/>
              </a:ext>
            </a:extLst>
          </p:cNvPr>
          <p:cNvSpPr/>
          <p:nvPr/>
        </p:nvSpPr>
        <p:spPr>
          <a:xfrm>
            <a:off x="409583" y="2840027"/>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pic>
        <p:nvPicPr>
          <p:cNvPr id="4" name="图片 3">
            <a:extLst>
              <a:ext uri="{FF2B5EF4-FFF2-40B4-BE49-F238E27FC236}">
                <a16:creationId xmlns:a16="http://schemas.microsoft.com/office/drawing/2014/main" id="{646DA2CA-110E-0384-5B14-FF06A0A2C2D2}"/>
              </a:ext>
            </a:extLst>
          </p:cNvPr>
          <p:cNvPicPr>
            <a:picLocks noChangeAspect="1"/>
          </p:cNvPicPr>
          <p:nvPr/>
        </p:nvPicPr>
        <p:blipFill rotWithShape="1">
          <a:blip r:embed="rId2"/>
          <a:srcRect l="13137" t="-458" r="15340" b="458"/>
          <a:stretch/>
        </p:blipFill>
        <p:spPr>
          <a:xfrm>
            <a:off x="1423168" y="1196688"/>
            <a:ext cx="2623590" cy="1889008"/>
          </a:xfrm>
          <a:prstGeom prst="rect">
            <a:avLst/>
          </a:prstGeom>
        </p:spPr>
      </p:pic>
      <p:sp>
        <p:nvSpPr>
          <p:cNvPr id="32" name="矩形 31">
            <a:extLst>
              <a:ext uri="{FF2B5EF4-FFF2-40B4-BE49-F238E27FC236}">
                <a16:creationId xmlns:a16="http://schemas.microsoft.com/office/drawing/2014/main" id="{F988722C-D1A0-B973-7393-BA3BD5104547}"/>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注册页面</a:t>
            </a:r>
          </a:p>
        </p:txBody>
      </p:sp>
      <p:pic>
        <p:nvPicPr>
          <p:cNvPr id="7" name="图片 6">
            <a:extLst>
              <a:ext uri="{FF2B5EF4-FFF2-40B4-BE49-F238E27FC236}">
                <a16:creationId xmlns:a16="http://schemas.microsoft.com/office/drawing/2014/main" id="{58B8C242-C4A8-A4E1-1A0D-3A6499F1C20E}"/>
              </a:ext>
            </a:extLst>
          </p:cNvPr>
          <p:cNvPicPr>
            <a:picLocks noChangeAspect="1"/>
          </p:cNvPicPr>
          <p:nvPr/>
        </p:nvPicPr>
        <p:blipFill>
          <a:blip r:embed="rId3"/>
          <a:stretch>
            <a:fillRect/>
          </a:stretch>
        </p:blipFill>
        <p:spPr>
          <a:xfrm>
            <a:off x="4224358" y="1197239"/>
            <a:ext cx="1470559" cy="1889009"/>
          </a:xfrm>
          <a:prstGeom prst="rect">
            <a:avLst/>
          </a:prstGeom>
        </p:spPr>
      </p:pic>
      <p:pic>
        <p:nvPicPr>
          <p:cNvPr id="11" name="图片 10">
            <a:extLst>
              <a:ext uri="{FF2B5EF4-FFF2-40B4-BE49-F238E27FC236}">
                <a16:creationId xmlns:a16="http://schemas.microsoft.com/office/drawing/2014/main" id="{73ADC2D3-408E-CC14-E902-77213C735BDE}"/>
              </a:ext>
            </a:extLst>
          </p:cNvPr>
          <p:cNvPicPr>
            <a:picLocks noChangeAspect="1"/>
          </p:cNvPicPr>
          <p:nvPr/>
        </p:nvPicPr>
        <p:blipFill>
          <a:blip r:embed="rId4"/>
          <a:stretch>
            <a:fillRect/>
          </a:stretch>
        </p:blipFill>
        <p:spPr>
          <a:xfrm>
            <a:off x="5789256" y="1197239"/>
            <a:ext cx="1410664" cy="1889009"/>
          </a:xfrm>
          <a:prstGeom prst="rect">
            <a:avLst/>
          </a:prstGeom>
        </p:spPr>
      </p:pic>
      <p:pic>
        <p:nvPicPr>
          <p:cNvPr id="13" name="图片 12">
            <a:extLst>
              <a:ext uri="{FF2B5EF4-FFF2-40B4-BE49-F238E27FC236}">
                <a16:creationId xmlns:a16="http://schemas.microsoft.com/office/drawing/2014/main" id="{3F6050EB-40EE-AD9C-E33C-227EC81B884B}"/>
              </a:ext>
            </a:extLst>
          </p:cNvPr>
          <p:cNvPicPr>
            <a:picLocks noChangeAspect="1"/>
          </p:cNvPicPr>
          <p:nvPr/>
        </p:nvPicPr>
        <p:blipFill>
          <a:blip r:embed="rId5"/>
          <a:stretch>
            <a:fillRect/>
          </a:stretch>
        </p:blipFill>
        <p:spPr>
          <a:xfrm>
            <a:off x="7300993" y="1197239"/>
            <a:ext cx="1474425" cy="1889009"/>
          </a:xfrm>
          <a:prstGeom prst="rect">
            <a:avLst/>
          </a:prstGeom>
        </p:spPr>
      </p:pic>
      <p:pic>
        <p:nvPicPr>
          <p:cNvPr id="15" name="图片 14">
            <a:extLst>
              <a:ext uri="{FF2B5EF4-FFF2-40B4-BE49-F238E27FC236}">
                <a16:creationId xmlns:a16="http://schemas.microsoft.com/office/drawing/2014/main" id="{A74372A1-2B25-808C-021A-1EE4D11F3376}"/>
              </a:ext>
            </a:extLst>
          </p:cNvPr>
          <p:cNvPicPr>
            <a:picLocks noChangeAspect="1"/>
          </p:cNvPicPr>
          <p:nvPr/>
        </p:nvPicPr>
        <p:blipFill>
          <a:blip r:embed="rId6"/>
          <a:stretch>
            <a:fillRect/>
          </a:stretch>
        </p:blipFill>
        <p:spPr>
          <a:xfrm>
            <a:off x="7300993" y="3135439"/>
            <a:ext cx="1426255" cy="1899611"/>
          </a:xfrm>
          <a:prstGeom prst="rect">
            <a:avLst/>
          </a:prstGeom>
        </p:spPr>
      </p:pic>
      <p:pic>
        <p:nvPicPr>
          <p:cNvPr id="17" name="图片 16">
            <a:extLst>
              <a:ext uri="{FF2B5EF4-FFF2-40B4-BE49-F238E27FC236}">
                <a16:creationId xmlns:a16="http://schemas.microsoft.com/office/drawing/2014/main" id="{E84D82A8-9376-6B42-926C-638F2E7164D1}"/>
              </a:ext>
            </a:extLst>
          </p:cNvPr>
          <p:cNvPicPr>
            <a:picLocks noChangeAspect="1"/>
          </p:cNvPicPr>
          <p:nvPr/>
        </p:nvPicPr>
        <p:blipFill>
          <a:blip r:embed="rId7"/>
          <a:stretch>
            <a:fillRect/>
          </a:stretch>
        </p:blipFill>
        <p:spPr>
          <a:xfrm>
            <a:off x="5773665" y="3152614"/>
            <a:ext cx="1426255" cy="1836380"/>
          </a:xfrm>
          <a:prstGeom prst="rect">
            <a:avLst/>
          </a:prstGeom>
        </p:spPr>
      </p:pic>
      <p:sp>
        <p:nvSpPr>
          <p:cNvPr id="49" name="文本框 48">
            <a:extLst>
              <a:ext uri="{FF2B5EF4-FFF2-40B4-BE49-F238E27FC236}">
                <a16:creationId xmlns:a16="http://schemas.microsoft.com/office/drawing/2014/main" id="{FFD3EBDE-1C07-FB38-0321-9D0D2A3106D0}"/>
              </a:ext>
            </a:extLst>
          </p:cNvPr>
          <p:cNvSpPr txBox="1"/>
          <p:nvPr/>
        </p:nvSpPr>
        <p:spPr>
          <a:xfrm>
            <a:off x="1537230" y="3485079"/>
            <a:ext cx="2547820" cy="1200329"/>
          </a:xfrm>
          <a:prstGeom prst="rect">
            <a:avLst/>
          </a:prstGeom>
          <a:noFill/>
        </p:spPr>
        <p:txBody>
          <a:bodyPr wrap="square">
            <a:spAutoFit/>
          </a:bodyPr>
          <a:lstStyle/>
          <a:p>
            <a:r>
              <a:rPr lang="zh-CN" altLang="en-US" sz="1800" dirty="0">
                <a:latin typeface="宋刻本字体" panose="02000000000000000000" pitchFamily="2" charset="-122"/>
                <a:ea typeface="宋刻本字体" panose="02000000000000000000" pitchFamily="2" charset="-122"/>
              </a:rPr>
              <a:t>如果用户数据不匹配，则会将错误</a:t>
            </a:r>
            <a:r>
              <a:rPr lang="en-US" altLang="zh-CN" sz="1800" dirty="0">
                <a:latin typeface="JetBrains Mono" panose="02000009000000000000" pitchFamily="49" charset="0"/>
                <a:ea typeface="宋刻本字体" panose="02000000000000000000" pitchFamily="2" charset="-122"/>
                <a:cs typeface="JetBrains Mono" panose="02000009000000000000" pitchFamily="49" charset="0"/>
              </a:rPr>
              <a:t>msg</a:t>
            </a:r>
            <a:r>
              <a:rPr lang="zh-CN" altLang="en-US" sz="1800" dirty="0">
                <a:latin typeface="宋刻本字体" panose="02000000000000000000" pitchFamily="2" charset="-122"/>
                <a:ea typeface="宋刻本字体" panose="02000000000000000000" pitchFamily="2" charset="-122"/>
              </a:rPr>
              <a:t>保存到</a:t>
            </a:r>
            <a:r>
              <a:rPr lang="en-US" altLang="zh-CN" sz="1800" dirty="0">
                <a:latin typeface="宋刻本字体" panose="02000000000000000000" pitchFamily="2" charset="-122"/>
                <a:ea typeface="宋刻本字体" panose="02000000000000000000" pitchFamily="2" charset="-122"/>
              </a:rPr>
              <a:t>scope</a:t>
            </a:r>
            <a:r>
              <a:rPr lang="zh-CN" altLang="en-US" sz="1800" dirty="0">
                <a:latin typeface="宋刻本字体" panose="02000000000000000000" pitchFamily="2" charset="-122"/>
                <a:ea typeface="宋刻本字体" panose="02000000000000000000" pitchFamily="2" charset="-122"/>
              </a:rPr>
              <a:t>域（</a:t>
            </a:r>
            <a:r>
              <a:rPr lang="en-US" altLang="zh-CN" sz="1800" dirty="0">
                <a:latin typeface="JetBrains Mono" panose="02000009000000000000" pitchFamily="49" charset="0"/>
                <a:ea typeface="宋刻本字体" panose="02000000000000000000" pitchFamily="2" charset="-122"/>
                <a:cs typeface="JetBrains Mono" panose="02000009000000000000" pitchFamily="49" charset="0"/>
              </a:rPr>
              <a:t>locals()</a:t>
            </a:r>
            <a:r>
              <a:rPr lang="zh-CN" altLang="en-US" sz="1800" dirty="0">
                <a:latin typeface="宋刻本字体" panose="02000000000000000000" pitchFamily="2" charset="-122"/>
                <a:ea typeface="宋刻本字体" panose="02000000000000000000" pitchFamily="2" charset="-122"/>
              </a:rPr>
              <a:t>）中，并在页面中显示。</a:t>
            </a:r>
          </a:p>
        </p:txBody>
      </p:sp>
      <p:pic>
        <p:nvPicPr>
          <p:cNvPr id="20" name="图片 19">
            <a:extLst>
              <a:ext uri="{FF2B5EF4-FFF2-40B4-BE49-F238E27FC236}">
                <a16:creationId xmlns:a16="http://schemas.microsoft.com/office/drawing/2014/main" id="{C5632EC4-C90B-E5F2-EF78-550D887F5F90}"/>
              </a:ext>
            </a:extLst>
          </p:cNvPr>
          <p:cNvPicPr>
            <a:picLocks noChangeAspect="1"/>
          </p:cNvPicPr>
          <p:nvPr/>
        </p:nvPicPr>
        <p:blipFill>
          <a:blip r:embed="rId8"/>
          <a:stretch>
            <a:fillRect/>
          </a:stretch>
        </p:blipFill>
        <p:spPr>
          <a:xfrm>
            <a:off x="4212364" y="3181369"/>
            <a:ext cx="1433986" cy="1778869"/>
          </a:xfrm>
          <a:prstGeom prst="rect">
            <a:avLst/>
          </a:prstGeom>
        </p:spPr>
      </p:pic>
    </p:spTree>
    <p:extLst>
      <p:ext uri="{BB962C8B-B14F-4D97-AF65-F5344CB8AC3E}">
        <p14:creationId xmlns:p14="http://schemas.microsoft.com/office/powerpoint/2010/main" val="180633604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07850" y="2455798"/>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704" y="2060726"/>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用户应用</a:t>
            </a:r>
          </a:p>
        </p:txBody>
      </p:sp>
      <p:sp>
        <p:nvSpPr>
          <p:cNvPr id="66" name="矩形 65">
            <a:extLst>
              <a:ext uri="{FF2B5EF4-FFF2-40B4-BE49-F238E27FC236}">
                <a16:creationId xmlns:a16="http://schemas.microsoft.com/office/drawing/2014/main" id="{96F4B5B6-DB94-258B-8A12-3C0EE3F3C760}"/>
              </a:ext>
            </a:extLst>
          </p:cNvPr>
          <p:cNvSpPr/>
          <p:nvPr/>
        </p:nvSpPr>
        <p:spPr>
          <a:xfrm>
            <a:off x="322493"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67" name="矩形 66">
            <a:extLst>
              <a:ext uri="{FF2B5EF4-FFF2-40B4-BE49-F238E27FC236}">
                <a16:creationId xmlns:a16="http://schemas.microsoft.com/office/drawing/2014/main" id="{11718F2D-E40E-471C-B9F0-15E376096645}"/>
              </a:ext>
            </a:extLst>
          </p:cNvPr>
          <p:cNvSpPr/>
          <p:nvPr/>
        </p:nvSpPr>
        <p:spPr>
          <a:xfrm>
            <a:off x="386612" y="248282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8" name="Freeform 9">
            <a:extLst>
              <a:ext uri="{FF2B5EF4-FFF2-40B4-BE49-F238E27FC236}">
                <a16:creationId xmlns:a16="http://schemas.microsoft.com/office/drawing/2014/main" id="{E247A1C7-0669-4F55-E30A-08902466B3DC}"/>
              </a:ext>
            </a:extLst>
          </p:cNvPr>
          <p:cNvSpPr>
            <a:spLocks noEditPoints="1"/>
          </p:cNvSpPr>
          <p:nvPr/>
        </p:nvSpPr>
        <p:spPr bwMode="auto">
          <a:xfrm>
            <a:off x="79323" y="2874918"/>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矩形 68">
            <a:extLst>
              <a:ext uri="{FF2B5EF4-FFF2-40B4-BE49-F238E27FC236}">
                <a16:creationId xmlns:a16="http://schemas.microsoft.com/office/drawing/2014/main" id="{D968C178-D681-B65F-2D0A-118425BF22C2}"/>
              </a:ext>
            </a:extLst>
          </p:cNvPr>
          <p:cNvSpPr/>
          <p:nvPr/>
        </p:nvSpPr>
        <p:spPr>
          <a:xfrm>
            <a:off x="409583" y="2840027"/>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26" name="矩形 25">
            <a:extLst>
              <a:ext uri="{FF2B5EF4-FFF2-40B4-BE49-F238E27FC236}">
                <a16:creationId xmlns:a16="http://schemas.microsoft.com/office/drawing/2014/main" id="{B53AC20E-170E-F556-D0A7-6FB8A15F98FC}"/>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登陆后端交互</a:t>
            </a:r>
          </a:p>
        </p:txBody>
      </p:sp>
      <p:sp>
        <p:nvSpPr>
          <p:cNvPr id="31" name="矩形 30">
            <a:extLst>
              <a:ext uri="{FF2B5EF4-FFF2-40B4-BE49-F238E27FC236}">
                <a16:creationId xmlns:a16="http://schemas.microsoft.com/office/drawing/2014/main" id="{B95E225A-07BF-80C2-91C9-C793A43BD27B}"/>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用户应用</a:t>
            </a:r>
          </a:p>
        </p:txBody>
      </p:sp>
      <p:sp>
        <p:nvSpPr>
          <p:cNvPr id="2" name="Rectangle 1">
            <a:extLst>
              <a:ext uri="{FF2B5EF4-FFF2-40B4-BE49-F238E27FC236}">
                <a16:creationId xmlns:a16="http://schemas.microsoft.com/office/drawing/2014/main" id="{637A8B97-317F-426C-E60E-320C41F4B6C9}"/>
              </a:ext>
            </a:extLst>
          </p:cNvPr>
          <p:cNvSpPr>
            <a:spLocks noChangeArrowheads="1"/>
          </p:cNvSpPr>
          <p:nvPr/>
        </p:nvSpPr>
        <p:spPr bwMode="auto">
          <a:xfrm>
            <a:off x="1769165" y="1185054"/>
            <a:ext cx="6860398" cy="381642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1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loginView</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request.user.is_authenticated:</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redirect(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request.method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username = request.POST.get(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password = request.POST.get(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"password"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User.objects.filter(</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username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 = authenticate(</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username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password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=password)</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login(request, user)</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request.session[</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username</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登录成功</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print(request.session.get('username'))</a:t>
            </a:r>
            <a:b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request.session.set_expiry(</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86400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保存一天的</a:t>
            </a: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session</a:t>
            </a:r>
            <a:b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redirect(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用户名密码错误，或被限制登录</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用户名不存在</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render(request,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"user/login.html"</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locals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80582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86C0775F-E2F8-74E6-3C3C-B84E8768B4D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AEB1FD-478C-D3CE-AC96-68811B61086C}"/>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0F307F5-A069-A6BF-F5A6-824D3ED0D6F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3BC18E-8F6A-352E-DB2B-10B9BEB274A8}"/>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4809CA5-A215-4E55-BC29-2726CD15959E}"/>
              </a:ext>
            </a:extLst>
          </p:cNvPr>
          <p:cNvSpPr/>
          <p:nvPr/>
        </p:nvSpPr>
        <p:spPr>
          <a:xfrm>
            <a:off x="-4699" y="2000810"/>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810B9192-B1A9-BDDD-0A62-68D1F2F291E1}"/>
              </a:ext>
            </a:extLst>
          </p:cNvPr>
          <p:cNvSpPr>
            <a:spLocks noEditPoints="1"/>
          </p:cNvSpPr>
          <p:nvPr/>
        </p:nvSpPr>
        <p:spPr bwMode="auto">
          <a:xfrm>
            <a:off x="107850" y="2455798"/>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B03938AE-725C-2526-021E-C8A9ECD52E63}"/>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04BB6B21-EC3F-D444-9FE5-9FEE4C4344E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894BBEA6-A26C-F29A-B0E6-6E259EF1CE4D}"/>
              </a:ext>
            </a:extLst>
          </p:cNvPr>
          <p:cNvSpPr/>
          <p:nvPr/>
        </p:nvSpPr>
        <p:spPr>
          <a:xfrm>
            <a:off x="473704" y="2060726"/>
            <a:ext cx="697627"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用户应用</a:t>
            </a:r>
          </a:p>
        </p:txBody>
      </p:sp>
      <p:sp>
        <p:nvSpPr>
          <p:cNvPr id="66" name="矩形 65">
            <a:extLst>
              <a:ext uri="{FF2B5EF4-FFF2-40B4-BE49-F238E27FC236}">
                <a16:creationId xmlns:a16="http://schemas.microsoft.com/office/drawing/2014/main" id="{96F4B5B6-DB94-258B-8A12-3C0EE3F3C760}"/>
              </a:ext>
            </a:extLst>
          </p:cNvPr>
          <p:cNvSpPr/>
          <p:nvPr/>
        </p:nvSpPr>
        <p:spPr>
          <a:xfrm>
            <a:off x="322493"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67" name="矩形 66">
            <a:extLst>
              <a:ext uri="{FF2B5EF4-FFF2-40B4-BE49-F238E27FC236}">
                <a16:creationId xmlns:a16="http://schemas.microsoft.com/office/drawing/2014/main" id="{11718F2D-E40E-471C-B9F0-15E376096645}"/>
              </a:ext>
            </a:extLst>
          </p:cNvPr>
          <p:cNvSpPr/>
          <p:nvPr/>
        </p:nvSpPr>
        <p:spPr>
          <a:xfrm>
            <a:off x="386612" y="248282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8" name="Freeform 9">
            <a:extLst>
              <a:ext uri="{FF2B5EF4-FFF2-40B4-BE49-F238E27FC236}">
                <a16:creationId xmlns:a16="http://schemas.microsoft.com/office/drawing/2014/main" id="{E247A1C7-0669-4F55-E30A-08902466B3DC}"/>
              </a:ext>
            </a:extLst>
          </p:cNvPr>
          <p:cNvSpPr>
            <a:spLocks noEditPoints="1"/>
          </p:cNvSpPr>
          <p:nvPr/>
        </p:nvSpPr>
        <p:spPr bwMode="auto">
          <a:xfrm>
            <a:off x="79323" y="2874918"/>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9" name="矩形 68">
            <a:extLst>
              <a:ext uri="{FF2B5EF4-FFF2-40B4-BE49-F238E27FC236}">
                <a16:creationId xmlns:a16="http://schemas.microsoft.com/office/drawing/2014/main" id="{D968C178-D681-B65F-2D0A-118425BF22C2}"/>
              </a:ext>
            </a:extLst>
          </p:cNvPr>
          <p:cNvSpPr/>
          <p:nvPr/>
        </p:nvSpPr>
        <p:spPr>
          <a:xfrm>
            <a:off x="409583" y="2840027"/>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26" name="矩形 25">
            <a:extLst>
              <a:ext uri="{FF2B5EF4-FFF2-40B4-BE49-F238E27FC236}">
                <a16:creationId xmlns:a16="http://schemas.microsoft.com/office/drawing/2014/main" id="{62452CDF-8445-B06E-3647-0B9E54144D2B}"/>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用户应用</a:t>
            </a:r>
          </a:p>
        </p:txBody>
      </p:sp>
      <p:sp>
        <p:nvSpPr>
          <p:cNvPr id="31" name="矩形 30">
            <a:extLst>
              <a:ext uri="{FF2B5EF4-FFF2-40B4-BE49-F238E27FC236}">
                <a16:creationId xmlns:a16="http://schemas.microsoft.com/office/drawing/2014/main" id="{245713A6-2317-6326-BF44-33968FDA49BC}"/>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注册后端交互</a:t>
            </a:r>
          </a:p>
        </p:txBody>
      </p:sp>
      <p:sp>
        <p:nvSpPr>
          <p:cNvPr id="32" name="矩形 31">
            <a:extLst>
              <a:ext uri="{FF2B5EF4-FFF2-40B4-BE49-F238E27FC236}">
                <a16:creationId xmlns:a16="http://schemas.microsoft.com/office/drawing/2014/main" id="{5203CD92-CF9A-AE9E-9608-60596E795366}"/>
              </a:ext>
            </a:extLst>
          </p:cNvPr>
          <p:cNvSpPr/>
          <p:nvPr/>
        </p:nvSpPr>
        <p:spPr>
          <a:xfrm>
            <a:off x="1403648" y="409620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注销后端交互</a:t>
            </a:r>
          </a:p>
        </p:txBody>
      </p:sp>
      <p:sp>
        <p:nvSpPr>
          <p:cNvPr id="2" name="Rectangle 1">
            <a:extLst>
              <a:ext uri="{FF2B5EF4-FFF2-40B4-BE49-F238E27FC236}">
                <a16:creationId xmlns:a16="http://schemas.microsoft.com/office/drawing/2014/main" id="{9853F3C4-33E1-C06D-21E5-99A90D8ED4C0}"/>
              </a:ext>
            </a:extLst>
          </p:cNvPr>
          <p:cNvSpPr>
            <a:spLocks noChangeArrowheads="1"/>
          </p:cNvSpPr>
          <p:nvPr/>
        </p:nvSpPr>
        <p:spPr bwMode="auto">
          <a:xfrm>
            <a:off x="1570129" y="1236333"/>
            <a:ext cx="7164288" cy="249299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registerView</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request.method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username = request.POST.get(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password = request.POST.get(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"password"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email = request.POST.get(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"email"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User.objects.filter(</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username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用户名已存在</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 = User.objects.create_user(</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username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 </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password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=password, </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email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=email)</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msg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注册成功</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redirect(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render(request,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"user/register.html"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locals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33" name="文本框 32">
            <a:extLst>
              <a:ext uri="{FF2B5EF4-FFF2-40B4-BE49-F238E27FC236}">
                <a16:creationId xmlns:a16="http://schemas.microsoft.com/office/drawing/2014/main" id="{7B5D80CA-C1A3-EDCF-44C0-657A46E9B982}"/>
              </a:ext>
            </a:extLst>
          </p:cNvPr>
          <p:cNvSpPr txBox="1"/>
          <p:nvPr/>
        </p:nvSpPr>
        <p:spPr>
          <a:xfrm>
            <a:off x="4207771" y="3997073"/>
            <a:ext cx="4578626" cy="646331"/>
          </a:xfrm>
          <a:prstGeom prst="rect">
            <a:avLst/>
          </a:prstGeom>
          <a:solidFill>
            <a:schemeClr val="bg1"/>
          </a:solidFill>
        </p:spPr>
        <p:txBody>
          <a:bodyPr wrap="square">
            <a:spAutoFit/>
          </a:bodyPr>
          <a:lstStyle/>
          <a:p>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logoutView</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logout(request)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redirect(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lang="zh-CN" altLang="en-US" sz="1200" dirty="0"/>
          </a:p>
        </p:txBody>
      </p:sp>
    </p:spTree>
    <p:extLst>
      <p:ext uri="{BB962C8B-B14F-4D97-AF65-F5344CB8AC3E}">
        <p14:creationId xmlns:p14="http://schemas.microsoft.com/office/powerpoint/2010/main" val="308963084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anim calcmode="lin" valueType="num">
                                      <p:cBhvr>
                                        <p:cTn id="13" dur="500" fill="hold"/>
                                        <p:tgtEl>
                                          <p:spTgt spid="32"/>
                                        </p:tgtEl>
                                        <p:attrNameLst>
                                          <p:attrName>ppt_x</p:attrName>
                                        </p:attrNameLst>
                                      </p:cBhvr>
                                      <p:tavLst>
                                        <p:tav tm="0">
                                          <p:val>
                                            <p:strVal val="#ppt_x"/>
                                          </p:val>
                                        </p:tav>
                                        <p:tav tm="100000">
                                          <p:val>
                                            <p:strVal val="#ppt_x"/>
                                          </p:val>
                                        </p:tav>
                                      </p:tavLst>
                                    </p:anim>
                                    <p:anim calcmode="lin" valueType="num">
                                      <p:cBhvr>
                                        <p:cTn id="14"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809840"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03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写作台应用</a:t>
            </a:r>
          </a:p>
        </p:txBody>
      </p:sp>
      <p:sp>
        <p:nvSpPr>
          <p:cNvPr id="9" name="Freeform 12"/>
          <p:cNvSpPr>
            <a:spLocks noEditPoints="1"/>
          </p:cNvSpPr>
          <p:nvPr/>
        </p:nvSpPr>
        <p:spPr bwMode="auto">
          <a:xfrm>
            <a:off x="3274677" y="1718986"/>
            <a:ext cx="308790" cy="443746"/>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文本框 7">
            <a:extLst>
              <a:ext uri="{FF2B5EF4-FFF2-40B4-BE49-F238E27FC236}">
                <a16:creationId xmlns:a16="http://schemas.microsoft.com/office/drawing/2014/main" id="{2C4BE2FF-B9FC-75CE-D071-8042CC5CD5CF}"/>
              </a:ext>
            </a:extLst>
          </p:cNvPr>
          <p:cNvSpPr txBox="1"/>
          <p:nvPr/>
        </p:nvSpPr>
        <p:spPr>
          <a:xfrm>
            <a:off x="755576" y="3436977"/>
            <a:ext cx="7722248" cy="338554"/>
          </a:xfrm>
          <a:prstGeom prst="rect">
            <a:avLst/>
          </a:prstGeom>
          <a:noFill/>
        </p:spPr>
        <p:txBody>
          <a:bodyPr wrap="square" rtlCol="0">
            <a:spAutoFit/>
          </a:bodyPr>
          <a:lstStyle/>
          <a:p>
            <a:pPr algn="ctr"/>
            <a:r>
              <a:rPr lang="zh-CN" altLang="en-US" sz="1600" dirty="0">
                <a:latin typeface="宋刻本字体" panose="02000000000000000000" pitchFamily="2" charset="-122"/>
                <a:ea typeface="宋刻本字体" panose="02000000000000000000" pitchFamily="2" charset="-122"/>
              </a:rPr>
              <a:t>数据库和服务器均已部署，</a:t>
            </a:r>
            <a:r>
              <a:rPr lang="en-US" altLang="zh-CN" sz="1600" dirty="0">
                <a:latin typeface="宋刻本字体" panose="02000000000000000000" pitchFamily="2" charset="-122"/>
                <a:ea typeface="宋刻本字体" panose="02000000000000000000" pitchFamily="2" charset="-122"/>
              </a:rPr>
              <a:t>http://121.36.220.171:8001/</a:t>
            </a:r>
            <a:endParaRPr lang="zh-CN" altLang="en-US" sz="1600" dirty="0">
              <a:latin typeface="宋刻本字体" panose="02000000000000000000" pitchFamily="2" charset="-122"/>
              <a:ea typeface="宋刻本字体" panose="02000000000000000000" pitchFamily="2" charset="-122"/>
            </a:endParaRPr>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p:cTn id="25" dur="300" fill="hold"/>
                                            <p:tgtEl>
                                              <p:spTgt spid="9"/>
                                            </p:tgtEl>
                                            <p:attrNameLst>
                                              <p:attrName>ppt_w</p:attrName>
                                            </p:attrNameLst>
                                          </p:cBhvr>
                                          <p:tavLst>
                                            <p:tav tm="0">
                                              <p:val>
                                                <p:fltVal val="0"/>
                                              </p:val>
                                            </p:tav>
                                            <p:tav tm="100000">
                                              <p:val>
                                                <p:strVal val="#ppt_w"/>
                                              </p:val>
                                            </p:tav>
                                          </p:tavLst>
                                        </p:anim>
                                        <p:anim calcmode="lin" valueType="num">
                                          <p:cBhvr>
                                            <p:cTn id="26" dur="300" fill="hold"/>
                                            <p:tgtEl>
                                              <p:spTgt spid="9"/>
                                            </p:tgtEl>
                                            <p:attrNameLst>
                                              <p:attrName>ppt_h</p:attrName>
                                            </p:attrNameLst>
                                          </p:cBhvr>
                                          <p:tavLst>
                                            <p:tav tm="0">
                                              <p:val>
                                                <p:fltVal val="0"/>
                                              </p:val>
                                            </p:tav>
                                            <p:tav tm="100000">
                                              <p:val>
                                                <p:strVal val="#ppt_h"/>
                                              </p:val>
                                            </p:tav>
                                          </p:tavLst>
                                        </p:anim>
                                        <p:animEffect transition="in" filter="fade">
                                          <p:cBhvr>
                                            <p:cTn id="27" dur="300"/>
                                            <p:tgtEl>
                                              <p:spTgt spid="9"/>
                                            </p:tgtEl>
                                          </p:cBhvr>
                                        </p:animEffect>
                                      </p:childTnLst>
                                    </p:cTn>
                                  </p:par>
                                  <p:par>
                                    <p:cTn id="28" presetID="6" presetClass="emph" presetSubtype="0" autoRev="1" fill="hold" grpId="1" nodeType="withEffect">
                                      <p:stCondLst>
                                        <p:cond delay="500"/>
                                      </p:stCondLst>
                                      <p:childTnLst>
                                        <p:animScale>
                                          <p:cBhvr>
                                            <p:cTn id="29"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9" grpId="0" animBg="1"/>
          <p:bldP spid="9"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p:cTn id="25" dur="300" fill="hold"/>
                                            <p:tgtEl>
                                              <p:spTgt spid="9"/>
                                            </p:tgtEl>
                                            <p:attrNameLst>
                                              <p:attrName>ppt_w</p:attrName>
                                            </p:attrNameLst>
                                          </p:cBhvr>
                                          <p:tavLst>
                                            <p:tav tm="0">
                                              <p:val>
                                                <p:fltVal val="0"/>
                                              </p:val>
                                            </p:tav>
                                            <p:tav tm="100000">
                                              <p:val>
                                                <p:strVal val="#ppt_w"/>
                                              </p:val>
                                            </p:tav>
                                          </p:tavLst>
                                        </p:anim>
                                        <p:anim calcmode="lin" valueType="num">
                                          <p:cBhvr>
                                            <p:cTn id="26" dur="300" fill="hold"/>
                                            <p:tgtEl>
                                              <p:spTgt spid="9"/>
                                            </p:tgtEl>
                                            <p:attrNameLst>
                                              <p:attrName>ppt_h</p:attrName>
                                            </p:attrNameLst>
                                          </p:cBhvr>
                                          <p:tavLst>
                                            <p:tav tm="0">
                                              <p:val>
                                                <p:fltVal val="0"/>
                                              </p:val>
                                            </p:tav>
                                            <p:tav tm="100000">
                                              <p:val>
                                                <p:strVal val="#ppt_h"/>
                                              </p:val>
                                            </p:tav>
                                          </p:tavLst>
                                        </p:anim>
                                        <p:animEffect transition="in" filter="fade">
                                          <p:cBhvr>
                                            <p:cTn id="27" dur="300"/>
                                            <p:tgtEl>
                                              <p:spTgt spid="9"/>
                                            </p:tgtEl>
                                          </p:cBhvr>
                                        </p:animEffect>
                                      </p:childTnLst>
                                    </p:cTn>
                                  </p:par>
                                  <p:par>
                                    <p:cTn id="28" presetID="6" presetClass="emph" presetSubtype="0" autoRev="1" fill="hold" grpId="1" nodeType="withEffect">
                                      <p:stCondLst>
                                        <p:cond delay="500"/>
                                      </p:stCondLst>
                                      <p:childTnLst>
                                        <p:animScale>
                                          <p:cBhvr>
                                            <p:cTn id="29" dur="15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9" grpId="0" animBg="1"/>
          <p:bldP spid="9" grpId="1"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1" name="矩形 30">
            <a:extLst>
              <a:ext uri="{FF2B5EF4-FFF2-40B4-BE49-F238E27FC236}">
                <a16:creationId xmlns:a16="http://schemas.microsoft.com/office/drawing/2014/main" id="{A1F129E9-4474-E69E-8202-1D7ED1A38451}"/>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a:ln w="6350">
                  <a:noFill/>
                </a:ln>
                <a:solidFill>
                  <a:srgbClr val="586B7F"/>
                </a:solidFill>
                <a:latin typeface="宋刻本字体" panose="02000000000000000000" pitchFamily="2" charset="-122"/>
                <a:ea typeface="宋刻本字体" panose="02000000000000000000" pitchFamily="2" charset="-122"/>
              </a:rPr>
              <a:t>Article</a:t>
            </a:r>
            <a:r>
              <a:rPr lang="zh-CN" altLang="en-US" dirty="0">
                <a:ln w="6350">
                  <a:noFill/>
                </a:ln>
                <a:solidFill>
                  <a:srgbClr val="586B7F"/>
                </a:solidFill>
                <a:latin typeface="宋刻本字体" panose="02000000000000000000" pitchFamily="2" charset="-122"/>
                <a:ea typeface="宋刻本字体" panose="02000000000000000000" pitchFamily="2" charset="-122"/>
              </a:rPr>
              <a:t>模型</a:t>
            </a:r>
          </a:p>
        </p:txBody>
      </p:sp>
      <p:sp>
        <p:nvSpPr>
          <p:cNvPr id="4" name="Rectangle 2">
            <a:extLst>
              <a:ext uri="{FF2B5EF4-FFF2-40B4-BE49-F238E27FC236}">
                <a16:creationId xmlns:a16="http://schemas.microsoft.com/office/drawing/2014/main" id="{DAFF506A-2D05-0392-497A-99544CD27E30}"/>
              </a:ext>
            </a:extLst>
          </p:cNvPr>
          <p:cNvSpPr>
            <a:spLocks noChangeArrowheads="1"/>
          </p:cNvSpPr>
          <p:nvPr/>
        </p:nvSpPr>
        <p:spPr bwMode="auto">
          <a:xfrm>
            <a:off x="1549795" y="1556087"/>
            <a:ext cx="7395930"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zh-CN" altLang="zh-CN" sz="14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Article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(models.Model):</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title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abstract = models.TextField(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300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摘要</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body = models.TextField()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正文（因为文章的正文字数使用</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TextField</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keyword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40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category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类型</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author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作者</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create_time = models.DateTimeField(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auto_now_add</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创建时间</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update_time = models.DateTimeField(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auto_now</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更新时间</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35" name="文本框 34">
            <a:extLst>
              <a:ext uri="{FF2B5EF4-FFF2-40B4-BE49-F238E27FC236}">
                <a16:creationId xmlns:a16="http://schemas.microsoft.com/office/drawing/2014/main" id="{1112D580-632D-EA06-7033-2C5BC71318CD}"/>
              </a:ext>
            </a:extLst>
          </p:cNvPr>
          <p:cNvSpPr txBox="1"/>
          <p:nvPr/>
        </p:nvSpPr>
        <p:spPr>
          <a:xfrm>
            <a:off x="2957950" y="3786135"/>
            <a:ext cx="4579620" cy="523220"/>
          </a:xfrm>
          <a:prstGeom prst="rect">
            <a:avLst/>
          </a:prstGeom>
          <a:solidFill>
            <a:schemeClr val="bg1"/>
          </a:solidFill>
        </p:spPr>
        <p:txBody>
          <a:bodyPr wrap="square">
            <a:spAutoFit/>
          </a:bodyPr>
          <a:lstStyle/>
          <a:p>
            <a:pPr algn="l" latinLnBrk="1"/>
            <a:r>
              <a:rPr lang="en-US" altLang="zh-CN" sz="1400" dirty="0">
                <a:solidFill>
                  <a:srgbClr val="080808"/>
                </a:solidFill>
                <a:latin typeface="JetBrains Mono" panose="02000009000000000000" pitchFamily="49" charset="0"/>
                <a:cs typeface="JetBrains Mono" panose="02000009000000000000" pitchFamily="49" charset="0"/>
              </a:rPr>
              <a:t>python manage.py </a:t>
            </a:r>
            <a:r>
              <a:rPr lang="en-US" altLang="zh-CN" sz="1400" dirty="0" err="1">
                <a:solidFill>
                  <a:srgbClr val="080808"/>
                </a:solidFill>
                <a:latin typeface="JetBrains Mono" panose="02000009000000000000" pitchFamily="49" charset="0"/>
                <a:cs typeface="JetBrains Mono" panose="02000009000000000000" pitchFamily="49" charset="0"/>
              </a:rPr>
              <a:t>makemigrations</a:t>
            </a:r>
            <a:endParaRPr lang="en-US" altLang="zh-CN" sz="1400" dirty="0">
              <a:solidFill>
                <a:srgbClr val="080808"/>
              </a:solidFill>
              <a:latin typeface="JetBrains Mono" panose="02000009000000000000" pitchFamily="49" charset="0"/>
              <a:cs typeface="JetBrains Mono" panose="02000009000000000000" pitchFamily="49" charset="0"/>
            </a:endParaRPr>
          </a:p>
          <a:p>
            <a:pPr algn="l" latinLnBrk="1"/>
            <a:r>
              <a:rPr lang="en-US" altLang="zh-CN" sz="1400" dirty="0">
                <a:solidFill>
                  <a:srgbClr val="080808"/>
                </a:solidFill>
                <a:latin typeface="JetBrains Mono" panose="02000009000000000000" pitchFamily="49" charset="0"/>
                <a:cs typeface="JetBrains Mono" panose="02000009000000000000" pitchFamily="49" charset="0"/>
              </a:rPr>
              <a:t>python manage.py migrate</a:t>
            </a:r>
          </a:p>
        </p:txBody>
      </p:sp>
      <p:pic>
        <p:nvPicPr>
          <p:cNvPr id="36" name="图片 35">
            <a:extLst>
              <a:ext uri="{FF2B5EF4-FFF2-40B4-BE49-F238E27FC236}">
                <a16:creationId xmlns:a16="http://schemas.microsoft.com/office/drawing/2014/main" id="{51F91868-3448-195D-1B42-077DAA59CD3C}"/>
              </a:ext>
            </a:extLst>
          </p:cNvPr>
          <p:cNvPicPr>
            <a:picLocks noChangeAspect="1"/>
          </p:cNvPicPr>
          <p:nvPr/>
        </p:nvPicPr>
        <p:blipFill>
          <a:blip r:embed="rId2"/>
          <a:stretch>
            <a:fillRect/>
          </a:stretch>
        </p:blipFill>
        <p:spPr>
          <a:xfrm>
            <a:off x="1529950" y="1261501"/>
            <a:ext cx="7378349" cy="3268962"/>
          </a:xfrm>
          <a:prstGeom prst="rect">
            <a:avLst/>
          </a:prstGeom>
        </p:spPr>
      </p:pic>
    </p:spTree>
    <p:extLst>
      <p:ext uri="{BB962C8B-B14F-4D97-AF65-F5344CB8AC3E}">
        <p14:creationId xmlns:p14="http://schemas.microsoft.com/office/powerpoint/2010/main" val="129729215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1" name="矩形 30">
            <a:extLst>
              <a:ext uri="{FF2B5EF4-FFF2-40B4-BE49-F238E27FC236}">
                <a16:creationId xmlns:a16="http://schemas.microsoft.com/office/drawing/2014/main" id="{A1F129E9-4474-E69E-8202-1D7ED1A38451}"/>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a:ln w="6350">
                  <a:noFill/>
                </a:ln>
                <a:solidFill>
                  <a:srgbClr val="586B7F"/>
                </a:solidFill>
                <a:latin typeface="宋刻本字体" panose="02000000000000000000" pitchFamily="2" charset="-122"/>
                <a:ea typeface="宋刻本字体" panose="02000000000000000000" pitchFamily="2" charset="-122"/>
              </a:rPr>
              <a:t>Article</a:t>
            </a:r>
            <a:r>
              <a:rPr lang="zh-CN" altLang="en-US" dirty="0">
                <a:ln w="6350">
                  <a:noFill/>
                </a:ln>
                <a:solidFill>
                  <a:srgbClr val="586B7F"/>
                </a:solidFill>
                <a:latin typeface="宋刻本字体" panose="02000000000000000000" pitchFamily="2" charset="-122"/>
                <a:ea typeface="宋刻本字体" panose="02000000000000000000" pitchFamily="2" charset="-122"/>
              </a:rPr>
              <a:t>模型</a:t>
            </a:r>
          </a:p>
        </p:txBody>
      </p:sp>
      <p:sp>
        <p:nvSpPr>
          <p:cNvPr id="4" name="Rectangle 2">
            <a:extLst>
              <a:ext uri="{FF2B5EF4-FFF2-40B4-BE49-F238E27FC236}">
                <a16:creationId xmlns:a16="http://schemas.microsoft.com/office/drawing/2014/main" id="{DAFF506A-2D05-0392-497A-99544CD27E30}"/>
              </a:ext>
            </a:extLst>
          </p:cNvPr>
          <p:cNvSpPr>
            <a:spLocks noChangeArrowheads="1"/>
          </p:cNvSpPr>
          <p:nvPr/>
        </p:nvSpPr>
        <p:spPr bwMode="auto">
          <a:xfrm>
            <a:off x="1500969" y="1421769"/>
            <a:ext cx="7395930"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class </a:t>
            </a:r>
            <a:r>
              <a:rPr kumimoji="0" lang="zh-CN" altLang="zh-CN" sz="1400" b="0" i="0" u="none" strike="noStrike" cap="none" normalizeH="0" baseline="0" dirty="0">
                <a:ln>
                  <a:noFill/>
                </a:ln>
                <a:solidFill>
                  <a:srgbClr val="000000"/>
                </a:solidFill>
                <a:effectLst/>
                <a:latin typeface="JetBrains Mono" panose="02000009000000000000" pitchFamily="49" charset="0"/>
                <a:cs typeface="JetBrains Mono" panose="02000009000000000000" pitchFamily="49" charset="0"/>
              </a:rPr>
              <a:t>Article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(models.Model):</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title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abstract = models.TextField(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300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摘要</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body = models.TextField()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正文（因为文章的正文字数使用</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TextField</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keyword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40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category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类型</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author = models.CharField(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max_length</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10</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作者</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create_time = models.DateTimeField(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auto_now_add</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创建时间</a:t>
            </a:r>
            <a:b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update_time = models.DateTimeField(</a:t>
            </a:r>
            <a:r>
              <a:rPr kumimoji="0" lang="zh-CN" altLang="zh-CN" sz="14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auto_now</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4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4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4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更新时间</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35" name="文本框 34">
            <a:extLst>
              <a:ext uri="{FF2B5EF4-FFF2-40B4-BE49-F238E27FC236}">
                <a16:creationId xmlns:a16="http://schemas.microsoft.com/office/drawing/2014/main" id="{1112D580-632D-EA06-7033-2C5BC71318CD}"/>
              </a:ext>
            </a:extLst>
          </p:cNvPr>
          <p:cNvSpPr txBox="1"/>
          <p:nvPr/>
        </p:nvSpPr>
        <p:spPr>
          <a:xfrm>
            <a:off x="4205310" y="668600"/>
            <a:ext cx="4579620" cy="523220"/>
          </a:xfrm>
          <a:prstGeom prst="rect">
            <a:avLst/>
          </a:prstGeom>
          <a:solidFill>
            <a:schemeClr val="bg1"/>
          </a:solidFill>
        </p:spPr>
        <p:txBody>
          <a:bodyPr wrap="square">
            <a:spAutoFit/>
          </a:bodyPr>
          <a:lstStyle/>
          <a:p>
            <a:pPr algn="l" latinLnBrk="1"/>
            <a:r>
              <a:rPr lang="en-US" altLang="zh-CN" sz="1400" dirty="0">
                <a:solidFill>
                  <a:srgbClr val="080808"/>
                </a:solidFill>
                <a:latin typeface="JetBrains Mono" panose="02000009000000000000" pitchFamily="49" charset="0"/>
                <a:cs typeface="JetBrains Mono" panose="02000009000000000000" pitchFamily="49" charset="0"/>
              </a:rPr>
              <a:t>python manage.py </a:t>
            </a:r>
            <a:r>
              <a:rPr lang="en-US" altLang="zh-CN" sz="1400" dirty="0" err="1">
                <a:solidFill>
                  <a:srgbClr val="080808"/>
                </a:solidFill>
                <a:latin typeface="JetBrains Mono" panose="02000009000000000000" pitchFamily="49" charset="0"/>
                <a:cs typeface="JetBrains Mono" panose="02000009000000000000" pitchFamily="49" charset="0"/>
              </a:rPr>
              <a:t>makemigrations</a:t>
            </a:r>
            <a:endParaRPr lang="en-US" altLang="zh-CN" sz="1400" dirty="0">
              <a:solidFill>
                <a:srgbClr val="080808"/>
              </a:solidFill>
              <a:latin typeface="JetBrains Mono" panose="02000009000000000000" pitchFamily="49" charset="0"/>
              <a:cs typeface="JetBrains Mono" panose="02000009000000000000" pitchFamily="49" charset="0"/>
            </a:endParaRPr>
          </a:p>
          <a:p>
            <a:pPr algn="l" latinLnBrk="1"/>
            <a:r>
              <a:rPr lang="en-US" altLang="zh-CN" sz="1400" dirty="0">
                <a:solidFill>
                  <a:srgbClr val="080808"/>
                </a:solidFill>
                <a:latin typeface="JetBrains Mono" panose="02000009000000000000" pitchFamily="49" charset="0"/>
                <a:cs typeface="JetBrains Mono" panose="02000009000000000000" pitchFamily="49" charset="0"/>
              </a:rPr>
              <a:t>python manage.py migrate</a:t>
            </a:r>
          </a:p>
        </p:txBody>
      </p:sp>
      <p:pic>
        <p:nvPicPr>
          <p:cNvPr id="3" name="图片 2">
            <a:extLst>
              <a:ext uri="{FF2B5EF4-FFF2-40B4-BE49-F238E27FC236}">
                <a16:creationId xmlns:a16="http://schemas.microsoft.com/office/drawing/2014/main" id="{8315CB9F-8588-1A37-9FC0-2706C9DDA88C}"/>
              </a:ext>
            </a:extLst>
          </p:cNvPr>
          <p:cNvPicPr>
            <a:picLocks noChangeAspect="1"/>
          </p:cNvPicPr>
          <p:nvPr/>
        </p:nvPicPr>
        <p:blipFill>
          <a:blip r:embed="rId2"/>
          <a:stretch>
            <a:fillRect/>
          </a:stretch>
        </p:blipFill>
        <p:spPr>
          <a:xfrm>
            <a:off x="2843808" y="3651076"/>
            <a:ext cx="4536504" cy="1296144"/>
          </a:xfrm>
          <a:prstGeom prst="rect">
            <a:avLst/>
          </a:prstGeom>
        </p:spPr>
      </p:pic>
    </p:spTree>
    <p:extLst>
      <p:ext uri="{BB962C8B-B14F-4D97-AF65-F5344CB8AC3E}">
        <p14:creationId xmlns:p14="http://schemas.microsoft.com/office/powerpoint/2010/main" val="277025837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0"/>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707904" y="252685"/>
            <a:ext cx="1728192" cy="769441"/>
          </a:xfrm>
          <a:prstGeom prst="rect">
            <a:avLst/>
          </a:prstGeom>
          <a:noFill/>
        </p:spPr>
        <p:txBody>
          <a:bodyPr wrap="square" rtlCol="0">
            <a:spAutoFit/>
          </a:bodyPr>
          <a:lstStyle/>
          <a:p>
            <a:pPr algn="ctr"/>
            <a:r>
              <a:rPr lang="zh-CN" altLang="en-US" sz="2800" b="1" dirty="0">
                <a:ln w="6350">
                  <a:noFill/>
                </a:ln>
                <a:solidFill>
                  <a:schemeClr val="bg1"/>
                </a:solidFill>
                <a:latin typeface="Impact" pitchFamily="34" charset="0"/>
                <a:ea typeface="微软雅黑" pitchFamily="34" charset="-122"/>
              </a:rPr>
              <a:t>目  录</a:t>
            </a:r>
            <a:endParaRPr lang="en-US" altLang="zh-CN" sz="2800" b="1" dirty="0">
              <a:ln w="6350">
                <a:noFill/>
              </a:ln>
              <a:solidFill>
                <a:schemeClr val="bg1"/>
              </a:solidFill>
              <a:latin typeface="Impact" pitchFamily="34" charset="0"/>
              <a:ea typeface="微软雅黑" pitchFamily="34" charset="-122"/>
            </a:endParaRPr>
          </a:p>
          <a:p>
            <a:pPr algn="ctr"/>
            <a:r>
              <a:rPr lang="en-US" altLang="zh-CN" sz="1600" dirty="0">
                <a:ln w="6350">
                  <a:noFill/>
                </a:ln>
                <a:solidFill>
                  <a:schemeClr val="bg1"/>
                </a:solidFill>
                <a:latin typeface="Arial" pitchFamily="34" charset="0"/>
                <a:ea typeface="微软雅黑" pitchFamily="34" charset="-122"/>
                <a:cs typeface="Arial" pitchFamily="34" charset="0"/>
              </a:rPr>
              <a:t>CONTENTS</a:t>
            </a:r>
            <a:endParaRPr lang="zh-CN" altLang="en-US" sz="1600" dirty="0">
              <a:ln w="6350">
                <a:noFill/>
              </a:ln>
              <a:solidFill>
                <a:schemeClr val="bg1"/>
              </a:solidFill>
              <a:latin typeface="Arial" pitchFamily="34" charset="0"/>
              <a:ea typeface="微软雅黑" pitchFamily="34" charset="-122"/>
              <a:cs typeface="Arial" pitchFamily="34" charset="0"/>
            </a:endParaRPr>
          </a:p>
        </p:txBody>
      </p:sp>
      <p:sp>
        <p:nvSpPr>
          <p:cNvPr id="25" name="文本框 24">
            <a:extLst>
              <a:ext uri="{FF2B5EF4-FFF2-40B4-BE49-F238E27FC236}">
                <a16:creationId xmlns:a16="http://schemas.microsoft.com/office/drawing/2014/main" id="{8087988D-1EBF-6094-2207-BFC69B0D8A58}"/>
              </a:ext>
            </a:extLst>
          </p:cNvPr>
          <p:cNvSpPr txBox="1"/>
          <p:nvPr/>
        </p:nvSpPr>
        <p:spPr>
          <a:xfrm>
            <a:off x="3491880" y="1634852"/>
            <a:ext cx="4499992" cy="2677656"/>
          </a:xfrm>
          <a:prstGeom prst="rect">
            <a:avLst/>
          </a:prstGeom>
          <a:noFill/>
        </p:spPr>
        <p:txBody>
          <a:bodyPr wrap="square">
            <a:spAutoFit/>
          </a:bodyPr>
          <a:lstStyle/>
          <a:p>
            <a:r>
              <a:rPr lang="en-US" altLang="zh-CN" sz="2400" b="1" dirty="0">
                <a:solidFill>
                  <a:srgbClr val="37B0E8"/>
                </a:solidFill>
                <a:latin typeface="微软雅黑" pitchFamily="34" charset="-122"/>
                <a:ea typeface="微软雅黑" pitchFamily="34" charset="-122"/>
              </a:rPr>
              <a:t>01 | </a:t>
            </a:r>
            <a:r>
              <a:rPr lang="zh-CN" altLang="en-US" sz="2400" b="1" dirty="0">
                <a:solidFill>
                  <a:srgbClr val="37B0E8"/>
                </a:solidFill>
                <a:latin typeface="微软雅黑" pitchFamily="34" charset="-122"/>
                <a:ea typeface="微软雅黑" pitchFamily="34" charset="-122"/>
              </a:rPr>
              <a:t>问题背景</a:t>
            </a:r>
            <a:endParaRPr lang="en-US" altLang="zh-CN" sz="2400" b="1" dirty="0">
              <a:solidFill>
                <a:srgbClr val="37B0E8"/>
              </a:solidFill>
              <a:latin typeface="微软雅黑" pitchFamily="34" charset="-122"/>
              <a:ea typeface="微软雅黑" pitchFamily="34" charset="-122"/>
            </a:endParaRPr>
          </a:p>
          <a:p>
            <a:endParaRPr lang="en-US" altLang="zh-CN" sz="2400" b="1" dirty="0">
              <a:solidFill>
                <a:srgbClr val="37B0E8"/>
              </a:solidFill>
              <a:latin typeface="微软雅黑" pitchFamily="34" charset="-122"/>
              <a:ea typeface="微软雅黑" pitchFamily="34" charset="-122"/>
            </a:endParaRPr>
          </a:p>
          <a:p>
            <a:r>
              <a:rPr lang="en-US" altLang="zh-CN" sz="2400" b="1" dirty="0">
                <a:solidFill>
                  <a:srgbClr val="37B0E8"/>
                </a:solidFill>
                <a:latin typeface="微软雅黑" pitchFamily="34" charset="-122"/>
                <a:ea typeface="微软雅黑" pitchFamily="34" charset="-122"/>
              </a:rPr>
              <a:t>02 | </a:t>
            </a:r>
            <a:r>
              <a:rPr lang="zh-CN" altLang="en-US" sz="2400" b="1" dirty="0">
                <a:solidFill>
                  <a:srgbClr val="37B0E8"/>
                </a:solidFill>
                <a:latin typeface="微软雅黑" pitchFamily="34" charset="-122"/>
                <a:ea typeface="微软雅黑" pitchFamily="34" charset="-122"/>
              </a:rPr>
              <a:t>项目展示</a:t>
            </a:r>
            <a:endParaRPr lang="en-US" altLang="zh-CN" sz="2400" b="1" dirty="0">
              <a:solidFill>
                <a:srgbClr val="37B0E8"/>
              </a:solidFill>
              <a:latin typeface="微软雅黑" pitchFamily="34" charset="-122"/>
              <a:ea typeface="微软雅黑" pitchFamily="34" charset="-122"/>
            </a:endParaRPr>
          </a:p>
          <a:p>
            <a:endParaRPr lang="en-US" altLang="zh-CN" sz="2400" b="1" dirty="0">
              <a:solidFill>
                <a:srgbClr val="37B0E8"/>
              </a:solidFill>
              <a:latin typeface="微软雅黑" pitchFamily="34" charset="-122"/>
              <a:ea typeface="微软雅黑" pitchFamily="34" charset="-122"/>
            </a:endParaRPr>
          </a:p>
          <a:p>
            <a:r>
              <a:rPr lang="en-US" altLang="zh-CN" sz="2400" b="1" dirty="0">
                <a:solidFill>
                  <a:srgbClr val="37B0E8"/>
                </a:solidFill>
                <a:latin typeface="微软雅黑" pitchFamily="34" charset="-122"/>
                <a:ea typeface="微软雅黑" pitchFamily="34" charset="-122"/>
              </a:rPr>
              <a:t>03 | </a:t>
            </a:r>
            <a:r>
              <a:rPr lang="zh-CN" altLang="en-US" sz="2400" b="1" dirty="0">
                <a:solidFill>
                  <a:srgbClr val="37B0E8"/>
                </a:solidFill>
                <a:latin typeface="微软雅黑" pitchFamily="34" charset="-122"/>
                <a:ea typeface="微软雅黑" pitchFamily="34" charset="-122"/>
              </a:rPr>
              <a:t>算法技术分析</a:t>
            </a:r>
            <a:endParaRPr lang="en-US" altLang="zh-CN" sz="2400" b="1" dirty="0">
              <a:solidFill>
                <a:srgbClr val="37B0E8"/>
              </a:solidFill>
              <a:latin typeface="微软雅黑" pitchFamily="34" charset="-122"/>
              <a:ea typeface="微软雅黑" pitchFamily="34" charset="-122"/>
            </a:endParaRPr>
          </a:p>
          <a:p>
            <a:endParaRPr lang="en-US" altLang="zh-CN" sz="2400" b="1" dirty="0">
              <a:solidFill>
                <a:srgbClr val="37B0E8"/>
              </a:solidFill>
              <a:latin typeface="微软雅黑" pitchFamily="34" charset="-122"/>
              <a:ea typeface="微软雅黑" pitchFamily="34" charset="-122"/>
            </a:endParaRPr>
          </a:p>
          <a:p>
            <a:r>
              <a:rPr lang="en-US" altLang="zh-CN" sz="2400" b="1" dirty="0">
                <a:solidFill>
                  <a:srgbClr val="37B0E8"/>
                </a:solidFill>
                <a:latin typeface="微软雅黑" pitchFamily="34" charset="-122"/>
                <a:ea typeface="微软雅黑" pitchFamily="34" charset="-122"/>
              </a:rPr>
              <a:t>04 |</a:t>
            </a:r>
            <a:r>
              <a:rPr lang="zh-CN" altLang="en-US" sz="2400" b="1" dirty="0">
                <a:solidFill>
                  <a:srgbClr val="37B0E8"/>
                </a:solidFill>
                <a:latin typeface="微软雅黑" pitchFamily="34" charset="-122"/>
                <a:ea typeface="微软雅黑" pitchFamily="34" charset="-122"/>
              </a:rPr>
              <a:t> 改进与思考</a:t>
            </a:r>
            <a:endParaRPr lang="en-US" altLang="zh-CN" sz="2400" b="1" dirty="0">
              <a:solidFill>
                <a:srgbClr val="37B0E8"/>
              </a:solidFill>
              <a:latin typeface="微软雅黑" pitchFamily="34" charset="-122"/>
              <a:ea typeface="微软雅黑" pitchFamily="34" charset="-122"/>
            </a:endParaRP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grpSp>
        <p:nvGrpSpPr>
          <p:cNvPr id="11" name="组合 10">
            <a:extLst>
              <a:ext uri="{FF2B5EF4-FFF2-40B4-BE49-F238E27FC236}">
                <a16:creationId xmlns:a16="http://schemas.microsoft.com/office/drawing/2014/main" id="{D1E30177-1869-8212-07EB-EFD69EC302E7}"/>
              </a:ext>
            </a:extLst>
          </p:cNvPr>
          <p:cNvGrpSpPr/>
          <p:nvPr/>
        </p:nvGrpSpPr>
        <p:grpSpPr>
          <a:xfrm>
            <a:off x="2195736" y="1633919"/>
            <a:ext cx="5616624" cy="3358281"/>
            <a:chOff x="2230643" y="1154336"/>
            <a:chExt cx="3995936" cy="2356909"/>
          </a:xfrm>
        </p:grpSpPr>
        <p:pic>
          <p:nvPicPr>
            <p:cNvPr id="3" name="图片 2">
              <a:extLst>
                <a:ext uri="{FF2B5EF4-FFF2-40B4-BE49-F238E27FC236}">
                  <a16:creationId xmlns:a16="http://schemas.microsoft.com/office/drawing/2014/main" id="{A371038A-CA67-EDF9-16F1-9B889FB34C63}"/>
                </a:ext>
              </a:extLst>
            </p:cNvPr>
            <p:cNvPicPr>
              <a:picLocks noChangeAspect="1"/>
            </p:cNvPicPr>
            <p:nvPr/>
          </p:nvPicPr>
          <p:blipFill>
            <a:blip r:embed="rId2"/>
            <a:stretch>
              <a:fillRect/>
            </a:stretch>
          </p:blipFill>
          <p:spPr>
            <a:xfrm>
              <a:off x="2230643" y="1154336"/>
              <a:ext cx="3995936" cy="1908255"/>
            </a:xfrm>
            <a:prstGeom prst="rect">
              <a:avLst/>
            </a:prstGeom>
          </p:spPr>
        </p:pic>
        <p:pic>
          <p:nvPicPr>
            <p:cNvPr id="10" name="图片 9">
              <a:extLst>
                <a:ext uri="{FF2B5EF4-FFF2-40B4-BE49-F238E27FC236}">
                  <a16:creationId xmlns:a16="http://schemas.microsoft.com/office/drawing/2014/main" id="{45E0639B-8E3C-4A57-34FD-61763BB98BF7}"/>
                </a:ext>
              </a:extLst>
            </p:cNvPr>
            <p:cNvPicPr>
              <a:picLocks noChangeAspect="1"/>
            </p:cNvPicPr>
            <p:nvPr/>
          </p:nvPicPr>
          <p:blipFill>
            <a:blip r:embed="rId3"/>
            <a:stretch>
              <a:fillRect/>
            </a:stretch>
          </p:blipFill>
          <p:spPr>
            <a:xfrm>
              <a:off x="2230643" y="3019145"/>
              <a:ext cx="3995936" cy="492100"/>
            </a:xfrm>
            <a:prstGeom prst="rect">
              <a:avLst/>
            </a:prstGeom>
          </p:spPr>
        </p:pic>
      </p:grpSp>
      <p:sp>
        <p:nvSpPr>
          <p:cNvPr id="12" name="文本框 11">
            <a:extLst>
              <a:ext uri="{FF2B5EF4-FFF2-40B4-BE49-F238E27FC236}">
                <a16:creationId xmlns:a16="http://schemas.microsoft.com/office/drawing/2014/main" id="{D90EDB1C-FDE9-8539-BCEB-0E556FB1DF09}"/>
              </a:ext>
            </a:extLst>
          </p:cNvPr>
          <p:cNvSpPr txBox="1"/>
          <p:nvPr/>
        </p:nvSpPr>
        <p:spPr>
          <a:xfrm>
            <a:off x="1331640" y="1173430"/>
            <a:ext cx="772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框架：</a:t>
            </a:r>
            <a:r>
              <a:rPr lang="en-US" altLang="zh-CN" sz="1600" dirty="0" err="1">
                <a:latin typeface="宋刻本字体" panose="02000000000000000000" pitchFamily="2" charset="-122"/>
                <a:ea typeface="宋刻本字体" panose="02000000000000000000" pitchFamily="2" charset="-122"/>
              </a:rPr>
              <a:t>django</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layui</a:t>
            </a:r>
            <a:r>
              <a:rPr lang="zh-CN" altLang="en-US" sz="1600" dirty="0">
                <a:latin typeface="宋刻本字体" panose="02000000000000000000" pitchFamily="2" charset="-122"/>
                <a:ea typeface="宋刻本字体" panose="02000000000000000000" pitchFamily="2" charset="-122"/>
              </a:rPr>
              <a:t>，可视化：</a:t>
            </a:r>
            <a:r>
              <a:rPr lang="en-US" altLang="zh-CN" sz="1600" dirty="0" err="1">
                <a:latin typeface="宋刻本字体" panose="02000000000000000000" pitchFamily="2" charset="-122"/>
                <a:ea typeface="宋刻本字体" panose="02000000000000000000" pitchFamily="2" charset="-122"/>
              </a:rPr>
              <a:t>woldcloud</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echarts</a:t>
            </a:r>
            <a:r>
              <a:rPr lang="zh-CN" altLang="en-US" sz="1600" dirty="0">
                <a:latin typeface="宋刻本字体" panose="02000000000000000000" pitchFamily="2" charset="-122"/>
                <a:ea typeface="宋刻本字体" panose="02000000000000000000" pitchFamily="2" charset="-122"/>
              </a:rPr>
              <a:t>，爬虫：</a:t>
            </a:r>
            <a:r>
              <a:rPr lang="en-US" altLang="zh-CN" sz="1600" dirty="0">
                <a:latin typeface="宋刻本字体" panose="02000000000000000000" pitchFamily="2" charset="-122"/>
                <a:ea typeface="宋刻本字体" panose="02000000000000000000" pitchFamily="2" charset="-122"/>
              </a:rPr>
              <a:t>requests</a:t>
            </a:r>
            <a:r>
              <a:rPr lang="zh-CN" altLang="en-US" sz="1600" dirty="0">
                <a:latin typeface="宋刻本字体" panose="02000000000000000000" pitchFamily="2" charset="-122"/>
                <a:ea typeface="宋刻本字体" panose="02000000000000000000" pitchFamily="2" charset="-122"/>
              </a:rPr>
              <a:t>，</a:t>
            </a:r>
            <a:r>
              <a:rPr lang="en-US" altLang="zh-CN" sz="1600" dirty="0" err="1">
                <a:latin typeface="宋刻本字体" panose="02000000000000000000" pitchFamily="2" charset="-122"/>
                <a:ea typeface="宋刻本字体" panose="02000000000000000000" pitchFamily="2" charset="-122"/>
              </a:rPr>
              <a:t>BeautifulSoup</a:t>
            </a:r>
            <a:endParaRPr lang="zh-CN" altLang="en-US" sz="1600" dirty="0">
              <a:latin typeface="宋刻本字体" panose="02000000000000000000" pitchFamily="2" charset="-122"/>
              <a:ea typeface="宋刻本字体" panose="02000000000000000000" pitchFamily="2" charset="-122"/>
            </a:endParaRPr>
          </a:p>
        </p:txBody>
      </p:sp>
      <p:sp>
        <p:nvSpPr>
          <p:cNvPr id="31" name="矩形 30">
            <a:extLst>
              <a:ext uri="{FF2B5EF4-FFF2-40B4-BE49-F238E27FC236}">
                <a16:creationId xmlns:a16="http://schemas.microsoft.com/office/drawing/2014/main" id="{A1F129E9-4474-E69E-8202-1D7ED1A38451}"/>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主页</a:t>
            </a:r>
          </a:p>
        </p:txBody>
      </p:sp>
    </p:spTree>
    <p:extLst>
      <p:ext uri="{BB962C8B-B14F-4D97-AF65-F5344CB8AC3E}">
        <p14:creationId xmlns:p14="http://schemas.microsoft.com/office/powerpoint/2010/main" val="28136404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646C938C-C3EF-905D-5463-5D2EF4B85C8F}"/>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err="1">
                <a:ln w="6350">
                  <a:noFill/>
                </a:ln>
                <a:solidFill>
                  <a:srgbClr val="586B7F"/>
                </a:solidFill>
                <a:latin typeface="宋刻本字体" panose="02000000000000000000" pitchFamily="2" charset="-122"/>
                <a:ea typeface="宋刻本字体" panose="02000000000000000000" pitchFamily="2" charset="-122"/>
              </a:rPr>
              <a:t>Echart</a:t>
            </a:r>
            <a:r>
              <a:rPr lang="zh-CN" altLang="en-US" dirty="0">
                <a:ln w="6350">
                  <a:noFill/>
                </a:ln>
                <a:solidFill>
                  <a:srgbClr val="586B7F"/>
                </a:solidFill>
                <a:latin typeface="宋刻本字体" panose="02000000000000000000" pitchFamily="2" charset="-122"/>
                <a:ea typeface="宋刻本字体" panose="02000000000000000000" pitchFamily="2" charset="-122"/>
              </a:rPr>
              <a:t>可视化展示后端</a:t>
            </a:r>
          </a:p>
        </p:txBody>
      </p:sp>
      <p:sp>
        <p:nvSpPr>
          <p:cNvPr id="2" name="Rectangle 1">
            <a:extLst>
              <a:ext uri="{FF2B5EF4-FFF2-40B4-BE49-F238E27FC236}">
                <a16:creationId xmlns:a16="http://schemas.microsoft.com/office/drawing/2014/main" id="{BFB78F80-38FB-0CFE-BD31-13149B4BA2AA}"/>
              </a:ext>
            </a:extLst>
          </p:cNvPr>
          <p:cNvSpPr>
            <a:spLocks noChangeArrowheads="1"/>
          </p:cNvSpPr>
          <p:nvPr/>
        </p:nvSpPr>
        <p:spPr bwMode="auto">
          <a:xfrm>
            <a:off x="1552413" y="1228739"/>
            <a:ext cx="7272808" cy="348557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05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index</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username = request.session.get(</a:t>
            </a:r>
            <a:r>
              <a:rPr kumimoji="0" lang="zh-CN" altLang="zh-CN" sz="105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近七天的个人新建和全站新建文章数量统计</a:t>
            </a:r>
            <a:b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data_user = []</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data_all = []</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05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6</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start = datetime.date.today() + datetime.timedelta(</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days</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end = datetime.date.today() + datetime.timedelta(</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days</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data_user.append(Article.objects.filter(</a:t>
            </a:r>
            <a:r>
              <a:rPr kumimoji="0" lang="zh-CN" altLang="zh-CN" sz="1050" b="0" i="0" u="sng"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create_time__range</a:t>
            </a: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=(start, end), </a:t>
            </a:r>
            <a:r>
              <a:rPr kumimoji="0" lang="zh-CN" altLang="zh-CN" sz="1050" b="0" i="0" u="sng"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=username).count())</a:t>
            </a:r>
            <a:b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data_all.append(Article.objects.filter(</a:t>
            </a:r>
            <a:r>
              <a:rPr kumimoji="0" lang="zh-CN" altLang="zh-CN" sz="1050" b="0" i="0" u="sng"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create_time__range</a:t>
            </a:r>
            <a:r>
              <a:rPr kumimoji="0" lang="zh-CN" altLang="zh-CN" sz="1050" b="0" i="0" u="sng"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=(start, end)).count())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list_recent_a_week = [(datetime.date.today() + datetime.timedelta(</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days</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=i)).strftime(</a:t>
            </a:r>
            <a:r>
              <a:rPr kumimoji="0" lang="zh-CN" altLang="zh-CN" sz="105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'%m-%d'</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05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6</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所有时间全站人一天中分时段活跃情况（创建文章数量）</a:t>
            </a:r>
            <a:b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05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data_hour_all = []</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a:t>
            </a:r>
            <a:r>
              <a:rPr kumimoji="0" lang="zh-CN" altLang="zh-CN" sz="105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05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24</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05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data_hour_all.append(Article.objects.filter(</a:t>
            </a:r>
            <a:r>
              <a:rPr kumimoji="0" lang="zh-CN" altLang="zh-CN" sz="105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create_time__hour</a:t>
            </a:r>
            <a:r>
              <a:rPr kumimoji="0" lang="zh-CN"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=i).count())</a:t>
            </a:r>
            <a:endParaRPr kumimoji="0" lang="en-US"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5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26" name="文本框 25">
            <a:extLst>
              <a:ext uri="{FF2B5EF4-FFF2-40B4-BE49-F238E27FC236}">
                <a16:creationId xmlns:a16="http://schemas.microsoft.com/office/drawing/2014/main" id="{649EC34B-8D7F-CABB-6A4E-AE81F0F9CDFE}"/>
              </a:ext>
            </a:extLst>
          </p:cNvPr>
          <p:cNvSpPr txBox="1"/>
          <p:nvPr/>
        </p:nvSpPr>
        <p:spPr>
          <a:xfrm>
            <a:off x="5292080" y="720234"/>
            <a:ext cx="223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以一周新建文章为例</a:t>
            </a:r>
          </a:p>
        </p:txBody>
      </p:sp>
      <p:sp>
        <p:nvSpPr>
          <p:cNvPr id="31" name="矩形 30">
            <a:extLst>
              <a:ext uri="{FF2B5EF4-FFF2-40B4-BE49-F238E27FC236}">
                <a16:creationId xmlns:a16="http://schemas.microsoft.com/office/drawing/2014/main" id="{E84204BF-0F7F-9E6A-340C-1DF1994A25DF}"/>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Tree>
    <p:extLst>
      <p:ext uri="{BB962C8B-B14F-4D97-AF65-F5344CB8AC3E}">
        <p14:creationId xmlns:p14="http://schemas.microsoft.com/office/powerpoint/2010/main" val="60308219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646C938C-C3EF-905D-5463-5D2EF4B85C8F}"/>
              </a:ext>
            </a:extLst>
          </p:cNvPr>
          <p:cNvSpPr/>
          <p:nvPr/>
        </p:nvSpPr>
        <p:spPr>
          <a:xfrm>
            <a:off x="1403648" y="698748"/>
            <a:ext cx="2664296"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err="1">
                <a:ln w="6350">
                  <a:noFill/>
                </a:ln>
                <a:solidFill>
                  <a:srgbClr val="586B7F"/>
                </a:solidFill>
                <a:latin typeface="宋刻本字体" panose="02000000000000000000" pitchFamily="2" charset="-122"/>
                <a:ea typeface="宋刻本字体" panose="02000000000000000000" pitchFamily="2" charset="-122"/>
              </a:rPr>
              <a:t>Echart</a:t>
            </a:r>
            <a:r>
              <a:rPr lang="zh-CN" altLang="en-US" dirty="0">
                <a:ln w="6350">
                  <a:noFill/>
                </a:ln>
                <a:solidFill>
                  <a:srgbClr val="586B7F"/>
                </a:solidFill>
                <a:latin typeface="宋刻本字体" panose="02000000000000000000" pitchFamily="2" charset="-122"/>
                <a:ea typeface="宋刻本字体" panose="02000000000000000000" pitchFamily="2" charset="-122"/>
              </a:rPr>
              <a:t>可视化展示前端</a:t>
            </a:r>
          </a:p>
        </p:txBody>
      </p:sp>
      <p:sp>
        <p:nvSpPr>
          <p:cNvPr id="4" name="Rectangle 2">
            <a:extLst>
              <a:ext uri="{FF2B5EF4-FFF2-40B4-BE49-F238E27FC236}">
                <a16:creationId xmlns:a16="http://schemas.microsoft.com/office/drawing/2014/main" id="{A4231EFA-556B-4410-E4C1-5EB7F14245E4}"/>
              </a:ext>
            </a:extLst>
          </p:cNvPr>
          <p:cNvSpPr>
            <a:spLocks noChangeArrowheads="1"/>
          </p:cNvSpPr>
          <p:nvPr/>
        </p:nvSpPr>
        <p:spPr bwMode="auto">
          <a:xfrm>
            <a:off x="1503082" y="1612067"/>
            <a:ext cx="7439313" cy="297004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id</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="main"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style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width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auto</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height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300</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px</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script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="text/javascript"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var </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myChart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echarts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init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document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getElementById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'main'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en-US"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var </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option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title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text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近一周新建文章数量</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legend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全站</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top</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'2%'</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right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'15%'</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xAxis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sng"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list_recent_a_week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safe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yAxis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'value'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 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 position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'left'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 alignTicks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'value'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全站</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position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'right'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alignTicks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series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用户</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'bar'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sng"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data_user</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safe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name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全站</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'line'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yAxisIndex</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sng"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data_all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safe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myChart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setOption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830091"/>
                </a:solidFill>
                <a:effectLst/>
                <a:latin typeface="JetBrains Mono" panose="02000009000000000000" pitchFamily="49" charset="0"/>
                <a:cs typeface="JetBrains Mono" panose="02000009000000000000" pitchFamily="49" charset="0"/>
              </a:rPr>
              <a:t>option</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script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31" name="矩形 30">
            <a:extLst>
              <a:ext uri="{FF2B5EF4-FFF2-40B4-BE49-F238E27FC236}">
                <a16:creationId xmlns:a16="http://schemas.microsoft.com/office/drawing/2014/main" id="{74F7AC39-AF14-EB48-1264-5C5E0B25AD57}"/>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5" name="文本框 34">
            <a:extLst>
              <a:ext uri="{FF2B5EF4-FFF2-40B4-BE49-F238E27FC236}">
                <a16:creationId xmlns:a16="http://schemas.microsoft.com/office/drawing/2014/main" id="{7CB557EB-818E-E7B5-E0F6-C66467974008}"/>
              </a:ext>
            </a:extLst>
          </p:cNvPr>
          <p:cNvSpPr txBox="1"/>
          <p:nvPr/>
        </p:nvSpPr>
        <p:spPr>
          <a:xfrm>
            <a:off x="5292080" y="720234"/>
            <a:ext cx="223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以一周新建文章为例</a:t>
            </a:r>
          </a:p>
        </p:txBody>
      </p:sp>
    </p:spTree>
    <p:extLst>
      <p:ext uri="{BB962C8B-B14F-4D97-AF65-F5344CB8AC3E}">
        <p14:creationId xmlns:p14="http://schemas.microsoft.com/office/powerpoint/2010/main" val="154781195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FD134954-1220-6683-3536-D16391FCB6B4}"/>
              </a:ext>
            </a:extLst>
          </p:cNvPr>
          <p:cNvSpPr/>
          <p:nvPr/>
        </p:nvSpPr>
        <p:spPr>
          <a:xfrm>
            <a:off x="1403648" y="698748"/>
            <a:ext cx="223224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en-US" altLang="zh-CN" dirty="0" err="1">
                <a:ln w="6350">
                  <a:noFill/>
                </a:ln>
                <a:solidFill>
                  <a:srgbClr val="586B7F"/>
                </a:solidFill>
                <a:latin typeface="宋刻本字体" panose="02000000000000000000" pitchFamily="2" charset="-122"/>
                <a:ea typeface="宋刻本字体" panose="02000000000000000000" pitchFamily="2" charset="-122"/>
              </a:rPr>
              <a:t>Wordcloud</a:t>
            </a:r>
            <a:r>
              <a:rPr lang="zh-CN" altLang="en-US" dirty="0">
                <a:ln w="6350">
                  <a:noFill/>
                </a:ln>
                <a:solidFill>
                  <a:srgbClr val="586B7F"/>
                </a:solidFill>
                <a:latin typeface="宋刻本字体" panose="02000000000000000000" pitchFamily="2" charset="-122"/>
                <a:ea typeface="宋刻本字体" panose="02000000000000000000" pitchFamily="2" charset="-122"/>
              </a:rPr>
              <a:t>云图后端</a:t>
            </a:r>
          </a:p>
        </p:txBody>
      </p:sp>
      <p:sp>
        <p:nvSpPr>
          <p:cNvPr id="37" name="矩形 36">
            <a:extLst>
              <a:ext uri="{FF2B5EF4-FFF2-40B4-BE49-F238E27FC236}">
                <a16:creationId xmlns:a16="http://schemas.microsoft.com/office/drawing/2014/main" id="{DBD61FE6-3C0C-D9A8-1951-80C62110E7E2}"/>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2" name="Rectangle 1">
            <a:extLst>
              <a:ext uri="{FF2B5EF4-FFF2-40B4-BE49-F238E27FC236}">
                <a16:creationId xmlns:a16="http://schemas.microsoft.com/office/drawing/2014/main" id="{77B75081-CE48-E9B6-EEB5-D2DD8B487F3D}"/>
              </a:ext>
            </a:extLst>
          </p:cNvPr>
          <p:cNvSpPr>
            <a:spLocks noChangeArrowheads="1"/>
          </p:cNvSpPr>
          <p:nvPr/>
        </p:nvSpPr>
        <p:spPr bwMode="auto">
          <a:xfrm>
            <a:off x="1403648" y="1138853"/>
            <a:ext cx="7704856" cy="381642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近七天所有人文章内容关键词统计云图，一天只绘制一个，减少计算量</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today = datetime.date.today().strftime(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"%y%m%d"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static_root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"static_new"</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filename = static_root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"/media/web/wordcloud/wordcloud_"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today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".png"</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not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os.path.exists(filename):</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start = datetime.date.today() - datetime.timedelta(</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days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7</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end = datetime.date.today()</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all_text = </a:t>
            </a:r>
            <a:r>
              <a:rPr kumimoji="0" lang="zh-CN" altLang="zh-CN" sz="11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list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(Article.objects.filter(</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create_time__range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=(start, end)).values_list(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"keyword"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flat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text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.join(all_text)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wordcloud = WordCloud(</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background_color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"white"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max_words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50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width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1200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height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800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mask=background,</a:t>
            </a:r>
            <a:b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font_path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static_root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'/media/font/font.TTF'</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wordcloud.generate(text)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wordcloud.to_file(static_root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"/media/web/wordcloud/wordcloud_"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datetime.date.today().strftime(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"%y%m%d"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".png"</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7439884"/>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2469DA89-9E9A-0C38-7819-D2D944FC32D0}"/>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952857CF-424D-B611-6AF8-01E5A28FD88B}"/>
              </a:ext>
            </a:extLst>
          </p:cNvPr>
          <p:cNvSpPr/>
          <p:nvPr/>
        </p:nvSpPr>
        <p:spPr>
          <a:xfrm>
            <a:off x="1403648" y="698748"/>
            <a:ext cx="1296144"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爬虫后端</a:t>
            </a:r>
          </a:p>
        </p:txBody>
      </p:sp>
      <p:sp>
        <p:nvSpPr>
          <p:cNvPr id="2" name="Rectangle 1">
            <a:extLst>
              <a:ext uri="{FF2B5EF4-FFF2-40B4-BE49-F238E27FC236}">
                <a16:creationId xmlns:a16="http://schemas.microsoft.com/office/drawing/2014/main" id="{DC51FCD8-4A04-61EA-0619-89E7B841976B}"/>
              </a:ext>
            </a:extLst>
          </p:cNvPr>
          <p:cNvSpPr>
            <a:spLocks noChangeArrowheads="1"/>
          </p:cNvSpPr>
          <p:nvPr/>
        </p:nvSpPr>
        <p:spPr bwMode="auto">
          <a:xfrm>
            <a:off x="1465808" y="1410960"/>
            <a:ext cx="7598486" cy="297004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爬虫配置</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kv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‘user-agent’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‘Mozilla/5.0 (Windows NT 10.0; Win64; x64) AppleWebKit/537.36 (KHTML, like Gecko) ’</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‘Chrome/102.0.5005.63 Safari/537.36 Edg/102.0.1245.30’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‘cookie’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lang="en-US" altLang="zh-CN" sz="1100" dirty="0">
                <a:solidFill>
                  <a:srgbClr val="067D17"/>
                </a:solidFill>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SEARCH_NUM = </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20</a:t>
            </a:r>
            <a:b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b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br>
            <a:r>
              <a:rPr kumimoji="0" lang="zh-CN" altLang="zh-CN" sz="11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百度</a:t>
            </a:r>
            <a:br>
              <a:rPr kumimoji="0" lang="zh-CN" altLang="zh-CN" sz="11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url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"https://top.baidu.com/board?tab=realtime"</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selector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'div.content_1YWBm'</a:t>
            </a:r>
            <a:b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response = requests.get(url,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headers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=kv).text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baidu = BeautifulSoup(response,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features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"lxml"</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).select(selector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&gt; 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)[:SEARCH_NUM]</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baidu1 = BeautifulSoup(response, </a:t>
            </a:r>
            <a:r>
              <a:rPr kumimoji="0" lang="zh-CN" altLang="zh-CN" sz="11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features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"lxml"</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).select(selector +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div.c-single-text-ellipsis"</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)[:SEARCH_NUM]</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baidu_link_and_title = []</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1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range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(SEARCH_NUM):</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baidu_link_and_title.append([baidu[i].get(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"href"</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baidu1[i].get_text().strip()])</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35" name="文本框 34">
            <a:extLst>
              <a:ext uri="{FF2B5EF4-FFF2-40B4-BE49-F238E27FC236}">
                <a16:creationId xmlns:a16="http://schemas.microsoft.com/office/drawing/2014/main" id="{ABBB9B49-6AF8-224F-AF21-2B1C76543571}"/>
              </a:ext>
            </a:extLst>
          </p:cNvPr>
          <p:cNvSpPr txBox="1"/>
          <p:nvPr/>
        </p:nvSpPr>
        <p:spPr>
          <a:xfrm>
            <a:off x="5292080" y="720234"/>
            <a:ext cx="223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以百度榜单为例</a:t>
            </a:r>
          </a:p>
        </p:txBody>
      </p:sp>
    </p:spTree>
    <p:extLst>
      <p:ext uri="{BB962C8B-B14F-4D97-AF65-F5344CB8AC3E}">
        <p14:creationId xmlns:p14="http://schemas.microsoft.com/office/powerpoint/2010/main" val="370055131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2469DA89-9E9A-0C38-7819-D2D944FC32D0}"/>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952857CF-424D-B611-6AF8-01E5A28FD88B}"/>
              </a:ext>
            </a:extLst>
          </p:cNvPr>
          <p:cNvSpPr/>
          <p:nvPr/>
        </p:nvSpPr>
        <p:spPr>
          <a:xfrm>
            <a:off x="1403648" y="698748"/>
            <a:ext cx="1296144"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爬虫前端</a:t>
            </a:r>
          </a:p>
        </p:txBody>
      </p:sp>
      <p:sp>
        <p:nvSpPr>
          <p:cNvPr id="3" name="Rectangle 1">
            <a:extLst>
              <a:ext uri="{FF2B5EF4-FFF2-40B4-BE49-F238E27FC236}">
                <a16:creationId xmlns:a16="http://schemas.microsoft.com/office/drawing/2014/main" id="{6DC5B619-E368-9993-EA9A-1C68AAAD645A}"/>
              </a:ext>
            </a:extLst>
          </p:cNvPr>
          <p:cNvSpPr>
            <a:spLocks noChangeArrowheads="1"/>
          </p:cNvSpPr>
          <p:nvPr/>
        </p:nvSpPr>
        <p:spPr bwMode="auto">
          <a:xfrm>
            <a:off x="1570670" y="1410960"/>
            <a:ext cx="7218432" cy="297004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="layui-tab-content"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="layui-tab-item layui-show"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style</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height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180</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px</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overflow</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auto</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table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="layui-table"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lay-even</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lay-skin</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="nob"</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colgroup</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width</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="20"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width</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="200"</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colgroup</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thead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11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排名</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11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百度话题</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thead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tbody</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baidu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baidu_link_and_title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forloop</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counter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en-US"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dirty="0">
                <a:solidFill>
                  <a:srgbClr val="080808"/>
                </a:solidFill>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a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href</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baidu</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target</a:t>
            </a:r>
            <a:r>
              <a:rPr kumimoji="0" lang="zh-CN" altLang="zh-CN" sz="11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="_blank"</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 </a:t>
            </a:r>
            <a:r>
              <a:rPr kumimoji="0" lang="zh-CN" altLang="zh-CN" sz="11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baidu</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1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a</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en-US"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td</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endfor </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tbody</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table</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11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11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zh-CN" altLang="zh-CN" sz="1100" b="0" i="0" u="none" strike="noStrike" cap="none" normalizeH="0" baseline="0" dirty="0">
              <a:ln>
                <a:noFill/>
              </a:ln>
              <a:solidFill>
                <a:schemeClr val="tx1"/>
              </a:solidFill>
              <a:effectLst/>
              <a:latin typeface="Arial" panose="020B0604020202020204" pitchFamily="34" charset="0"/>
            </a:endParaRPr>
          </a:p>
        </p:txBody>
      </p:sp>
      <p:sp>
        <p:nvSpPr>
          <p:cNvPr id="35" name="文本框 34">
            <a:extLst>
              <a:ext uri="{FF2B5EF4-FFF2-40B4-BE49-F238E27FC236}">
                <a16:creationId xmlns:a16="http://schemas.microsoft.com/office/drawing/2014/main" id="{879068F5-1109-3C51-74FD-359334302DCE}"/>
              </a:ext>
            </a:extLst>
          </p:cNvPr>
          <p:cNvSpPr txBox="1"/>
          <p:nvPr/>
        </p:nvSpPr>
        <p:spPr>
          <a:xfrm>
            <a:off x="5292080" y="720234"/>
            <a:ext cx="2232248" cy="338554"/>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以百度榜单为例</a:t>
            </a:r>
          </a:p>
        </p:txBody>
      </p:sp>
    </p:spTree>
    <p:extLst>
      <p:ext uri="{BB962C8B-B14F-4D97-AF65-F5344CB8AC3E}">
        <p14:creationId xmlns:p14="http://schemas.microsoft.com/office/powerpoint/2010/main" val="4156404989"/>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pic>
        <p:nvPicPr>
          <p:cNvPr id="3" name="图片 2">
            <a:extLst>
              <a:ext uri="{FF2B5EF4-FFF2-40B4-BE49-F238E27FC236}">
                <a16:creationId xmlns:a16="http://schemas.microsoft.com/office/drawing/2014/main" id="{F126A06E-F80F-3ADF-EF6E-22A78E6554A3}"/>
              </a:ext>
            </a:extLst>
          </p:cNvPr>
          <p:cNvPicPr>
            <a:picLocks noChangeAspect="1"/>
          </p:cNvPicPr>
          <p:nvPr/>
        </p:nvPicPr>
        <p:blipFill>
          <a:blip r:embed="rId2"/>
          <a:stretch>
            <a:fillRect/>
          </a:stretch>
        </p:blipFill>
        <p:spPr>
          <a:xfrm>
            <a:off x="1641443" y="1525153"/>
            <a:ext cx="7193106" cy="3327697"/>
          </a:xfrm>
          <a:prstGeom prst="rect">
            <a:avLst/>
          </a:prstGeom>
        </p:spPr>
      </p:pic>
      <p:sp>
        <p:nvSpPr>
          <p:cNvPr id="4" name="文本框 3">
            <a:extLst>
              <a:ext uri="{FF2B5EF4-FFF2-40B4-BE49-F238E27FC236}">
                <a16:creationId xmlns:a16="http://schemas.microsoft.com/office/drawing/2014/main" id="{B5144D5E-7790-2A0F-C342-F220ED5BF064}"/>
              </a:ext>
            </a:extLst>
          </p:cNvPr>
          <p:cNvSpPr txBox="1"/>
          <p:nvPr/>
        </p:nvSpPr>
        <p:spPr>
          <a:xfrm>
            <a:off x="3176873" y="743745"/>
            <a:ext cx="5616624" cy="584775"/>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列表页面显示出了数据库中所有的文章，可以新建、查找、修改、删除，及对应数据库的增删改查，并可以分页显示。</a:t>
            </a:r>
          </a:p>
        </p:txBody>
      </p:sp>
      <p:sp>
        <p:nvSpPr>
          <p:cNvPr id="31" name="矩形 30">
            <a:extLst>
              <a:ext uri="{FF2B5EF4-FFF2-40B4-BE49-F238E27FC236}">
                <a16:creationId xmlns:a16="http://schemas.microsoft.com/office/drawing/2014/main" id="{5D1A562D-5D4A-105D-F51E-167483D110D6}"/>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5" name="矩形 34">
            <a:extLst>
              <a:ext uri="{FF2B5EF4-FFF2-40B4-BE49-F238E27FC236}">
                <a16:creationId xmlns:a16="http://schemas.microsoft.com/office/drawing/2014/main" id="{6AD9A13F-C64D-37F0-4588-A28F790AC58B}"/>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写作台总览</a:t>
            </a:r>
          </a:p>
        </p:txBody>
      </p:sp>
    </p:spTree>
    <p:extLst>
      <p:ext uri="{BB962C8B-B14F-4D97-AF65-F5344CB8AC3E}">
        <p14:creationId xmlns:p14="http://schemas.microsoft.com/office/powerpoint/2010/main" val="150094829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4" name="文本框 3">
            <a:extLst>
              <a:ext uri="{FF2B5EF4-FFF2-40B4-BE49-F238E27FC236}">
                <a16:creationId xmlns:a16="http://schemas.microsoft.com/office/drawing/2014/main" id="{B5144D5E-7790-2A0F-C342-F220ED5BF064}"/>
              </a:ext>
            </a:extLst>
          </p:cNvPr>
          <p:cNvSpPr txBox="1"/>
          <p:nvPr/>
        </p:nvSpPr>
        <p:spPr>
          <a:xfrm>
            <a:off x="3419874" y="666641"/>
            <a:ext cx="5616624" cy="584775"/>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文章查找</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可以按照文章类型查找、搜索类型</a:t>
            </a:r>
            <a:r>
              <a:rPr lang="en-US" altLang="zh-CN" sz="1600" dirty="0">
                <a:latin typeface="宋刻本字体" panose="02000000000000000000" pitchFamily="2" charset="-122"/>
                <a:ea typeface="宋刻本字体" panose="02000000000000000000" pitchFamily="2" charset="-122"/>
              </a:rPr>
              <a:t>+</a:t>
            </a:r>
            <a:r>
              <a:rPr lang="zh-CN" altLang="en-US" sz="1600" dirty="0">
                <a:latin typeface="宋刻本字体" panose="02000000000000000000" pitchFamily="2" charset="-122"/>
                <a:ea typeface="宋刻本字体" panose="02000000000000000000" pitchFamily="2" charset="-122"/>
              </a:rPr>
              <a:t>搜索条件查找</a:t>
            </a:r>
            <a:endParaRPr lang="en-US" altLang="zh-CN" sz="1600" dirty="0">
              <a:latin typeface="宋刻本字体" panose="02000000000000000000" pitchFamily="2" charset="-122"/>
              <a:ea typeface="宋刻本字体" panose="02000000000000000000" pitchFamily="2" charset="-122"/>
            </a:endParaRPr>
          </a:p>
        </p:txBody>
      </p:sp>
      <p:pic>
        <p:nvPicPr>
          <p:cNvPr id="9" name="图片 8">
            <a:extLst>
              <a:ext uri="{FF2B5EF4-FFF2-40B4-BE49-F238E27FC236}">
                <a16:creationId xmlns:a16="http://schemas.microsoft.com/office/drawing/2014/main" id="{7579FFD6-D618-E33C-6B5C-4B26587158AE}"/>
              </a:ext>
            </a:extLst>
          </p:cNvPr>
          <p:cNvPicPr>
            <a:picLocks noChangeAspect="1"/>
          </p:cNvPicPr>
          <p:nvPr/>
        </p:nvPicPr>
        <p:blipFill>
          <a:blip r:embed="rId2"/>
          <a:stretch>
            <a:fillRect/>
          </a:stretch>
        </p:blipFill>
        <p:spPr>
          <a:xfrm>
            <a:off x="2017538" y="1566325"/>
            <a:ext cx="1798539" cy="1703629"/>
          </a:xfrm>
          <a:prstGeom prst="rect">
            <a:avLst/>
          </a:prstGeom>
        </p:spPr>
      </p:pic>
      <p:pic>
        <p:nvPicPr>
          <p:cNvPr id="3" name="图片 2">
            <a:extLst>
              <a:ext uri="{FF2B5EF4-FFF2-40B4-BE49-F238E27FC236}">
                <a16:creationId xmlns:a16="http://schemas.microsoft.com/office/drawing/2014/main" id="{2FE88585-699C-CC0D-CD29-38306A26DE79}"/>
              </a:ext>
            </a:extLst>
          </p:cNvPr>
          <p:cNvPicPr>
            <a:picLocks noChangeAspect="1"/>
          </p:cNvPicPr>
          <p:nvPr/>
        </p:nvPicPr>
        <p:blipFill>
          <a:blip r:embed="rId3"/>
          <a:stretch>
            <a:fillRect/>
          </a:stretch>
        </p:blipFill>
        <p:spPr>
          <a:xfrm>
            <a:off x="3995936" y="1579803"/>
            <a:ext cx="4248472" cy="1577172"/>
          </a:xfrm>
          <a:prstGeom prst="rect">
            <a:avLst/>
          </a:prstGeom>
        </p:spPr>
      </p:pic>
      <p:pic>
        <p:nvPicPr>
          <p:cNvPr id="6" name="图片 5">
            <a:extLst>
              <a:ext uri="{FF2B5EF4-FFF2-40B4-BE49-F238E27FC236}">
                <a16:creationId xmlns:a16="http://schemas.microsoft.com/office/drawing/2014/main" id="{4FB60AD3-4DC7-8CFC-1A0E-8750975DD1D8}"/>
              </a:ext>
            </a:extLst>
          </p:cNvPr>
          <p:cNvPicPr>
            <a:picLocks noChangeAspect="1"/>
          </p:cNvPicPr>
          <p:nvPr/>
        </p:nvPicPr>
        <p:blipFill>
          <a:blip r:embed="rId4"/>
          <a:stretch>
            <a:fillRect/>
          </a:stretch>
        </p:blipFill>
        <p:spPr>
          <a:xfrm>
            <a:off x="1420889" y="3461112"/>
            <a:ext cx="7333830" cy="1031503"/>
          </a:xfrm>
          <a:prstGeom prst="rect">
            <a:avLst/>
          </a:prstGeom>
        </p:spPr>
      </p:pic>
      <p:sp>
        <p:nvSpPr>
          <p:cNvPr id="30" name="矩形 29">
            <a:extLst>
              <a:ext uri="{FF2B5EF4-FFF2-40B4-BE49-F238E27FC236}">
                <a16:creationId xmlns:a16="http://schemas.microsoft.com/office/drawing/2014/main" id="{D6C3E844-2E05-A990-82C2-4E0E7ECDDE8F}"/>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4BA72F59-CFE2-9095-2F44-F3DD913A64FC}"/>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写作台总览</a:t>
            </a:r>
          </a:p>
        </p:txBody>
      </p:sp>
    </p:spTree>
    <p:extLst>
      <p:ext uri="{BB962C8B-B14F-4D97-AF65-F5344CB8AC3E}">
        <p14:creationId xmlns:p14="http://schemas.microsoft.com/office/powerpoint/2010/main" val="223647108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6" name="矩形 25">
            <a:extLst>
              <a:ext uri="{FF2B5EF4-FFF2-40B4-BE49-F238E27FC236}">
                <a16:creationId xmlns:a16="http://schemas.microsoft.com/office/drawing/2014/main" id="{C9125751-75D4-2744-9543-ED07970ED451}"/>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0" name="矩形 29">
            <a:extLst>
              <a:ext uri="{FF2B5EF4-FFF2-40B4-BE49-F238E27FC236}">
                <a16:creationId xmlns:a16="http://schemas.microsoft.com/office/drawing/2014/main" id="{98564F37-E4D9-7951-C0DC-8D2C860C6197}"/>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写作台总览</a:t>
            </a:r>
          </a:p>
        </p:txBody>
      </p:sp>
      <p:sp>
        <p:nvSpPr>
          <p:cNvPr id="31" name="文本框 30">
            <a:extLst>
              <a:ext uri="{FF2B5EF4-FFF2-40B4-BE49-F238E27FC236}">
                <a16:creationId xmlns:a16="http://schemas.microsoft.com/office/drawing/2014/main" id="{703E93B3-1F33-E115-E53E-23E73304D4E2}"/>
              </a:ext>
            </a:extLst>
          </p:cNvPr>
          <p:cNvSpPr txBox="1"/>
          <p:nvPr/>
        </p:nvSpPr>
        <p:spPr>
          <a:xfrm>
            <a:off x="3419874" y="666641"/>
            <a:ext cx="5616624" cy="584775"/>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文章查找</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可以按照文章类型查找、搜索类型</a:t>
            </a:r>
            <a:r>
              <a:rPr lang="en-US" altLang="zh-CN" sz="1600" dirty="0">
                <a:latin typeface="宋刻本字体" panose="02000000000000000000" pitchFamily="2" charset="-122"/>
                <a:ea typeface="宋刻本字体" panose="02000000000000000000" pitchFamily="2" charset="-122"/>
              </a:rPr>
              <a:t>+</a:t>
            </a:r>
            <a:r>
              <a:rPr lang="zh-CN" altLang="en-US" sz="1600" dirty="0">
                <a:latin typeface="宋刻本字体" panose="02000000000000000000" pitchFamily="2" charset="-122"/>
                <a:ea typeface="宋刻本字体" panose="02000000000000000000" pitchFamily="2" charset="-122"/>
              </a:rPr>
              <a:t>搜索条件查找</a:t>
            </a:r>
            <a:endParaRPr lang="en-US" altLang="zh-CN" sz="1600" dirty="0">
              <a:latin typeface="宋刻本字体" panose="02000000000000000000" pitchFamily="2" charset="-122"/>
              <a:ea typeface="宋刻本字体" panose="02000000000000000000" pitchFamily="2" charset="-122"/>
            </a:endParaRPr>
          </a:p>
        </p:txBody>
      </p:sp>
      <p:sp>
        <p:nvSpPr>
          <p:cNvPr id="2" name="Rectangle 1">
            <a:extLst>
              <a:ext uri="{FF2B5EF4-FFF2-40B4-BE49-F238E27FC236}">
                <a16:creationId xmlns:a16="http://schemas.microsoft.com/office/drawing/2014/main" id="{E8373BEE-3465-E125-87E4-1C3539C3A5DE}"/>
              </a:ext>
            </a:extLst>
          </p:cNvPr>
          <p:cNvSpPr>
            <a:spLocks noChangeArrowheads="1"/>
          </p:cNvSpPr>
          <p:nvPr/>
        </p:nvSpPr>
        <p:spPr bwMode="auto">
          <a:xfrm>
            <a:off x="1306530" y="1479769"/>
            <a:ext cx="7776864" cy="341632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9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query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pageNo = </a:t>
            </a:r>
            <a:r>
              <a:rPr kumimoji="0" lang="zh-CN" altLang="zh-CN" sz="9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"pageNo"</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pageSize = </a:t>
            </a:r>
            <a:r>
              <a:rPr kumimoji="0" lang="zh-CN" altLang="zh-CN" sz="9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int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"pageSize"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left = (pageNo - </a:t>
            </a:r>
            <a:r>
              <a:rPr kumimoji="0" lang="zh-CN" altLang="zh-CN" sz="9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pageSize</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right = pageNo * pageSize</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type = 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"search_type"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search = 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category = request.POST.get(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"search_category"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not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category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type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'title'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 = Article.objects.filter(</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category__contains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title__contains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elif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type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'abstract'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 = Article.objects.filter(</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category__contains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abstract__contains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elif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type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'body'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 = Article.objects.filter(</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category__contains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body__contains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=search)</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 = Article.objects.filter(</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author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=request.session.get(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'username'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category__contains</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=category)</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context =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"code"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0</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"msg"</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"count"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article.count(),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"data"</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0080"/>
                </a:solidFill>
                <a:effectLst/>
                <a:latin typeface="JetBrains Mono" panose="02000009000000000000" pitchFamily="49" charset="0"/>
                <a:cs typeface="JetBrains Mono" panose="02000009000000000000" pitchFamily="49" charset="0"/>
              </a:rPr>
              <a:t>list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(article[left:right].values())}</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JsonResponse(context)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1802911"/>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26" name="矩形 25">
            <a:extLst>
              <a:ext uri="{FF2B5EF4-FFF2-40B4-BE49-F238E27FC236}">
                <a16:creationId xmlns:a16="http://schemas.microsoft.com/office/drawing/2014/main" id="{C9125751-75D4-2744-9543-ED07970ED451}"/>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0" name="矩形 29">
            <a:extLst>
              <a:ext uri="{FF2B5EF4-FFF2-40B4-BE49-F238E27FC236}">
                <a16:creationId xmlns:a16="http://schemas.microsoft.com/office/drawing/2014/main" id="{98564F37-E4D9-7951-C0DC-8D2C860C6197}"/>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写作台总览</a:t>
            </a:r>
          </a:p>
        </p:txBody>
      </p:sp>
      <p:sp>
        <p:nvSpPr>
          <p:cNvPr id="31" name="文本框 30">
            <a:extLst>
              <a:ext uri="{FF2B5EF4-FFF2-40B4-BE49-F238E27FC236}">
                <a16:creationId xmlns:a16="http://schemas.microsoft.com/office/drawing/2014/main" id="{703E93B3-1F33-E115-E53E-23E73304D4E2}"/>
              </a:ext>
            </a:extLst>
          </p:cNvPr>
          <p:cNvSpPr txBox="1"/>
          <p:nvPr/>
        </p:nvSpPr>
        <p:spPr>
          <a:xfrm>
            <a:off x="3419874" y="666641"/>
            <a:ext cx="5616624" cy="584775"/>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文章查找</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可以按照文章类型查找、搜索类型</a:t>
            </a:r>
            <a:r>
              <a:rPr lang="en-US" altLang="zh-CN" sz="1600" dirty="0">
                <a:latin typeface="宋刻本字体" panose="02000000000000000000" pitchFamily="2" charset="-122"/>
                <a:ea typeface="宋刻本字体" panose="02000000000000000000" pitchFamily="2" charset="-122"/>
              </a:rPr>
              <a:t>+</a:t>
            </a:r>
            <a:r>
              <a:rPr lang="zh-CN" altLang="en-US" sz="1600" dirty="0">
                <a:latin typeface="宋刻本字体" panose="02000000000000000000" pitchFamily="2" charset="-122"/>
                <a:ea typeface="宋刻本字体" panose="02000000000000000000" pitchFamily="2" charset="-122"/>
              </a:rPr>
              <a:t>搜索条件查找</a:t>
            </a:r>
            <a:endParaRPr lang="en-US" altLang="zh-CN" sz="1600" dirty="0">
              <a:latin typeface="宋刻本字体" panose="02000000000000000000" pitchFamily="2" charset="-122"/>
              <a:ea typeface="宋刻本字体" panose="02000000000000000000" pitchFamily="2" charset="-122"/>
            </a:endParaRPr>
          </a:p>
        </p:txBody>
      </p:sp>
      <p:sp>
        <p:nvSpPr>
          <p:cNvPr id="4" name="Rectangle 2">
            <a:extLst>
              <a:ext uri="{FF2B5EF4-FFF2-40B4-BE49-F238E27FC236}">
                <a16:creationId xmlns:a16="http://schemas.microsoft.com/office/drawing/2014/main" id="{A19D3034-BD1C-5CB2-8BE8-33EE5AFAE2B0}"/>
              </a:ext>
            </a:extLst>
          </p:cNvPr>
          <p:cNvSpPr>
            <a:spLocks noChangeArrowheads="1"/>
          </p:cNvSpPr>
          <p:nvPr/>
        </p:nvSpPr>
        <p:spPr bwMode="auto">
          <a:xfrm>
            <a:off x="1480635" y="1173756"/>
            <a:ext cx="6984808" cy="397031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form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action</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="layui-form"</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csrf_token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="layui-inline"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label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="layui-form-label"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文章类型</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label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="layui-input-block"</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select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name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="search_category"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value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selected</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value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党建</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党建</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select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="layui-inline"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label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="layui-form-label"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搜索类型</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label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="layui-input-block"</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select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name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="search_type"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value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selected</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value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="title"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按标题搜索</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option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select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="layui-inline"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="layui-input-inline"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input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name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autocomplete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="off"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id</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="input_search"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="layui-input"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button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type</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="submit"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class</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="layui-btn"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id</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lay-submit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4AD4"/>
                </a:solidFill>
                <a:effectLst/>
                <a:latin typeface="JetBrains Mono" panose="02000009000000000000" pitchFamily="49" charset="0"/>
                <a:cs typeface="JetBrains Mono" panose="02000009000000000000" pitchFamily="49" charset="0"/>
              </a:rPr>
              <a:t>lay-filter</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="search"</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搜索</a:t>
            </a:r>
            <a:b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900" b="0" i="0" u="none" strike="noStrike" cap="none" normalizeH="0" baseline="0" dirty="0">
                <a:ln>
                  <a:noFill/>
                </a:ln>
                <a:solidFill>
                  <a:srgbClr val="080808"/>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button</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div</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&lt;/</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form</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&gt;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4EC734A1-520B-3129-03AC-FFC6D9314CDF}"/>
              </a:ext>
            </a:extLst>
          </p:cNvPr>
          <p:cNvSpPr>
            <a:spLocks noChangeArrowheads="1"/>
          </p:cNvSpPr>
          <p:nvPr/>
        </p:nvSpPr>
        <p:spPr bwMode="auto">
          <a:xfrm>
            <a:off x="5580112" y="1366384"/>
            <a:ext cx="2592288" cy="2446824"/>
          </a:xfrm>
          <a:prstGeom prst="rect">
            <a:avLst/>
          </a:prstGeom>
          <a:solidFill>
            <a:schemeClr val="bg1"/>
          </a:solidFill>
          <a:ln>
            <a:solidFill>
              <a:schemeClr val="tx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form</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.on(</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'submit(search)'</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 {</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table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reload</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url</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url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'writing:query'</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method</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page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curr</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where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field</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request</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pageName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'pageNo'</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9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页码的参数名称，默认：</a:t>
            </a: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page</a:t>
            </a:r>
            <a:b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limitName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'pageSize' </a:t>
            </a: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9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每页数据量的参数名，默认：</a:t>
            </a: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limit</a:t>
            </a:r>
            <a:b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9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9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false</a:t>
            </a: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9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160281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13"/>
          <p:cNvSpPr>
            <a:spLocks noEditPoints="1"/>
          </p:cNvSpPr>
          <p:nvPr/>
        </p:nvSpPr>
        <p:spPr bwMode="auto">
          <a:xfrm>
            <a:off x="3190469" y="1720557"/>
            <a:ext cx="503130" cy="417832"/>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Rectangle 44"/>
          <p:cNvSpPr>
            <a:spLocks noChangeArrowheads="1"/>
          </p:cNvSpPr>
          <p:nvPr/>
        </p:nvSpPr>
        <p:spPr bwMode="auto">
          <a:xfrm>
            <a:off x="4570472" y="1357990"/>
            <a:ext cx="2377792"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01 </a:t>
            </a:r>
            <a:r>
              <a:rPr lang="en-US" altLang="zh-CN" sz="2400" dirty="0">
                <a:ln w="6350">
                  <a:noFill/>
                </a:ln>
                <a:solidFill>
                  <a:srgbClr val="37B0E8"/>
                </a:solidFill>
                <a:latin typeface="微软雅黑" pitchFamily="34" charset="-122"/>
                <a:ea typeface="微软雅黑" pitchFamily="34" charset="-122"/>
              </a:rPr>
              <a:t>|</a:t>
            </a:r>
            <a:r>
              <a:rPr lang="en-US" altLang="zh-CN" sz="2400" b="1"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问题背景</a:t>
            </a:r>
          </a:p>
          <a:p>
            <a:pPr>
              <a:lnSpc>
                <a:spcPct val="150000"/>
              </a:lnSpc>
              <a:buClr>
                <a:srgbClr val="37B0E8"/>
              </a:buClr>
            </a:pPr>
            <a:endParaRPr lang="zh-CN" altLang="en-US" sz="2400" b="1" dirty="0">
              <a:ln w="6350">
                <a:noFill/>
              </a:ln>
              <a:solidFill>
                <a:srgbClr val="37B0E8"/>
              </a:solidFill>
              <a:latin typeface="微软雅黑" pitchFamily="34" charset="-122"/>
              <a:ea typeface="微软雅黑" pitchFamily="34" charset="-122"/>
            </a:endParaRPr>
          </a:p>
        </p:txBody>
      </p:sp>
      <p:sp>
        <p:nvSpPr>
          <p:cNvPr id="8" name="文本框 7"/>
          <p:cNvSpPr txBox="1"/>
          <p:nvPr/>
        </p:nvSpPr>
        <p:spPr>
          <a:xfrm>
            <a:off x="5724128" y="3939108"/>
            <a:ext cx="2592288" cy="369332"/>
          </a:xfrm>
          <a:prstGeom prst="rect">
            <a:avLst/>
          </a:prstGeom>
          <a:noFill/>
        </p:spPr>
        <p:txBody>
          <a:bodyPr wrap="square" rtlCol="0">
            <a:spAutoFit/>
          </a:bodyPr>
          <a:lstStyle/>
          <a:p>
            <a:r>
              <a:rPr lang="en-US" altLang="zh-CN" dirty="0">
                <a:solidFill>
                  <a:srgbClr val="F0F1F3"/>
                </a:solidFill>
              </a:rPr>
              <a:t>https://www.ypppt.com/</a:t>
            </a:r>
            <a:endParaRPr lang="zh-CN" altLang="en-US" dirty="0">
              <a:solidFill>
                <a:srgbClr val="F0F1F3"/>
              </a:solidFill>
            </a:endParaRPr>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 presetClass="emph" presetSubtype="0" autoRev="1" fill="hold" grpId="1" nodeType="withEffect">
                                      <p:stCondLst>
                                        <p:cond delay="500"/>
                                      </p:stCondLst>
                                      <p:childTnLst>
                                        <p:animScale>
                                          <p:cBhvr>
                                            <p:cTn id="25" dur="150" fill="hold"/>
                                            <p:tgtEl>
                                              <p:spTgt spid="6"/>
                                            </p:tgtEl>
                                          </p:cBhvr>
                                          <p:by x="110000" y="110000"/>
                                        </p:animScale>
                                      </p:childTnLst>
                                    </p:cTn>
                                  </p:par>
                                  <p:par>
                                    <p:cTn id="26" presetID="2" presetClass="entr" presetSubtype="2" fill="hold" grpId="0" nodeType="withEffect" p14:presetBounceEnd="60000">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14:bounceEnd="60000">
                                          <p:cBhvr additive="base">
                                            <p:cTn id="28"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 presetClass="emph" presetSubtype="0" autoRev="1" fill="hold" grpId="1" nodeType="withEffect">
                                      <p:stCondLst>
                                        <p:cond delay="500"/>
                                      </p:stCondLst>
                                      <p:childTnLst>
                                        <p:animScale>
                                          <p:cBhvr>
                                            <p:cTn id="25" dur="150" fill="hold"/>
                                            <p:tgtEl>
                                              <p:spTgt spid="6"/>
                                            </p:tgtEl>
                                          </p:cBhvr>
                                          <p:by x="110000" y="110000"/>
                                        </p:animScale>
                                      </p:childTnLst>
                                    </p:cTn>
                                  </p:par>
                                  <p:par>
                                    <p:cTn id="26" presetID="2" presetClass="entr" presetSubtype="2"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4" name="文本框 3">
            <a:extLst>
              <a:ext uri="{FF2B5EF4-FFF2-40B4-BE49-F238E27FC236}">
                <a16:creationId xmlns:a16="http://schemas.microsoft.com/office/drawing/2014/main" id="{B5144D5E-7790-2A0F-C342-F220ED5BF064}"/>
              </a:ext>
            </a:extLst>
          </p:cNvPr>
          <p:cNvSpPr txBox="1"/>
          <p:nvPr/>
        </p:nvSpPr>
        <p:spPr>
          <a:xfrm>
            <a:off x="4463989" y="702220"/>
            <a:ext cx="3528394" cy="830997"/>
          </a:xfrm>
          <a:prstGeom prst="rect">
            <a:avLst/>
          </a:prstGeom>
          <a:noFill/>
        </p:spPr>
        <p:txBody>
          <a:bodyPr wrap="square" rtlCol="0">
            <a:spAutoFit/>
          </a:bodyPr>
          <a:lstStyle/>
          <a:p>
            <a:r>
              <a:rPr lang="zh-CN" altLang="en-US" sz="1600" dirty="0">
                <a:latin typeface="宋刻本字体" panose="02000000000000000000" pitchFamily="2" charset="-122"/>
                <a:ea typeface="宋刻本字体" panose="02000000000000000000" pitchFamily="2" charset="-122"/>
              </a:rPr>
              <a:t>文章新建、编辑</a:t>
            </a:r>
            <a:endParaRPr lang="en-US" altLang="zh-CN" sz="1600" dirty="0">
              <a:latin typeface="宋刻本字体" panose="02000000000000000000" pitchFamily="2" charset="-122"/>
              <a:ea typeface="宋刻本字体" panose="02000000000000000000" pitchFamily="2" charset="-122"/>
            </a:endParaRPr>
          </a:p>
          <a:p>
            <a:r>
              <a:rPr lang="zh-CN" altLang="en-US" sz="1600" dirty="0">
                <a:latin typeface="宋刻本字体" panose="02000000000000000000" pitchFamily="2" charset="-122"/>
                <a:ea typeface="宋刻本字体" panose="02000000000000000000" pitchFamily="2" charset="-122"/>
              </a:rPr>
              <a:t>在数据库中以</a:t>
            </a:r>
            <a:r>
              <a:rPr lang="zh-CN" altLang="en-US" sz="1600" b="1" dirty="0">
                <a:latin typeface="宋刻本字体" panose="02000000000000000000" pitchFamily="2" charset="-122"/>
                <a:ea typeface="宋刻本字体" panose="02000000000000000000" pitchFamily="2" charset="-122"/>
              </a:rPr>
              <a:t>富文本的形式</a:t>
            </a:r>
            <a:r>
              <a:rPr lang="zh-CN" altLang="en-US" sz="1600" dirty="0">
                <a:latin typeface="宋刻本字体" panose="02000000000000000000" pitchFamily="2" charset="-122"/>
                <a:ea typeface="宋刻本字体" panose="02000000000000000000" pitchFamily="2" charset="-122"/>
              </a:rPr>
              <a:t>存储文章，调用</a:t>
            </a:r>
            <a:r>
              <a:rPr lang="en-US" altLang="zh-CN" sz="1600" dirty="0" err="1">
                <a:latin typeface="宋刻本字体" panose="02000000000000000000" pitchFamily="2" charset="-122"/>
                <a:ea typeface="宋刻本字体" panose="02000000000000000000" pitchFamily="2" charset="-122"/>
              </a:rPr>
              <a:t>layui</a:t>
            </a:r>
            <a:r>
              <a:rPr lang="zh-CN" altLang="en-US" sz="1600" dirty="0">
                <a:latin typeface="宋刻本字体" panose="02000000000000000000" pitchFamily="2" charset="-122"/>
                <a:ea typeface="宋刻本字体" panose="02000000000000000000" pitchFamily="2" charset="-122"/>
              </a:rPr>
              <a:t>框架的文本编辑工具。</a:t>
            </a:r>
            <a:endParaRPr lang="en-US" altLang="zh-CN" sz="1600" dirty="0">
              <a:latin typeface="宋刻本字体" panose="02000000000000000000" pitchFamily="2" charset="-122"/>
              <a:ea typeface="宋刻本字体" panose="02000000000000000000" pitchFamily="2" charset="-122"/>
            </a:endParaRPr>
          </a:p>
        </p:txBody>
      </p:sp>
      <p:pic>
        <p:nvPicPr>
          <p:cNvPr id="8" name="图片 7">
            <a:extLst>
              <a:ext uri="{FF2B5EF4-FFF2-40B4-BE49-F238E27FC236}">
                <a16:creationId xmlns:a16="http://schemas.microsoft.com/office/drawing/2014/main" id="{0ABA09AE-42C6-E76B-6FAE-EB9F3D5B7C45}"/>
              </a:ext>
            </a:extLst>
          </p:cNvPr>
          <p:cNvPicPr>
            <a:picLocks noChangeAspect="1"/>
          </p:cNvPicPr>
          <p:nvPr/>
        </p:nvPicPr>
        <p:blipFill>
          <a:blip r:embed="rId2"/>
          <a:stretch>
            <a:fillRect/>
          </a:stretch>
        </p:blipFill>
        <p:spPr>
          <a:xfrm>
            <a:off x="1763688" y="1688325"/>
            <a:ext cx="6588224" cy="3086406"/>
          </a:xfrm>
          <a:prstGeom prst="rect">
            <a:avLst/>
          </a:prstGeom>
        </p:spPr>
      </p:pic>
      <p:sp>
        <p:nvSpPr>
          <p:cNvPr id="26" name="矩形 25">
            <a:extLst>
              <a:ext uri="{FF2B5EF4-FFF2-40B4-BE49-F238E27FC236}">
                <a16:creationId xmlns:a16="http://schemas.microsoft.com/office/drawing/2014/main" id="{5C30AA9D-4CB0-A7D1-3180-B5F05D9E00AB}"/>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0" name="矩形 29">
            <a:extLst>
              <a:ext uri="{FF2B5EF4-FFF2-40B4-BE49-F238E27FC236}">
                <a16:creationId xmlns:a16="http://schemas.microsoft.com/office/drawing/2014/main" id="{F75B642E-5B6C-0A13-D440-B236784B3C5B}"/>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新建</a:t>
            </a:r>
            <a:r>
              <a:rPr lang="en-US" altLang="zh-CN" dirty="0">
                <a:ln w="6350">
                  <a:noFill/>
                </a:ln>
                <a:solidFill>
                  <a:srgbClr val="586B7F"/>
                </a:solidFill>
                <a:latin typeface="宋刻本字体" panose="02000000000000000000" pitchFamily="2" charset="-122"/>
                <a:ea typeface="宋刻本字体" panose="02000000000000000000" pitchFamily="2" charset="-122"/>
              </a:rPr>
              <a:t>/</a:t>
            </a:r>
            <a:r>
              <a:rPr lang="zh-CN" altLang="en-US" dirty="0">
                <a:ln w="6350">
                  <a:noFill/>
                </a:ln>
                <a:solidFill>
                  <a:srgbClr val="586B7F"/>
                </a:solidFill>
                <a:latin typeface="宋刻本字体" panose="02000000000000000000" pitchFamily="2" charset="-122"/>
                <a:ea typeface="宋刻本字体" panose="02000000000000000000" pitchFamily="2" charset="-122"/>
              </a:rPr>
              <a:t>编辑</a:t>
            </a:r>
          </a:p>
        </p:txBody>
      </p:sp>
    </p:spTree>
    <p:extLst>
      <p:ext uri="{BB962C8B-B14F-4D97-AF65-F5344CB8AC3E}">
        <p14:creationId xmlns:p14="http://schemas.microsoft.com/office/powerpoint/2010/main" val="416119235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84955D11-55F8-5441-AE9B-CBE29E80D122}"/>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B8501738-F54D-2CE1-0EAD-964CFCBE0EBE}"/>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新建</a:t>
            </a:r>
            <a:r>
              <a:rPr lang="en-US" altLang="zh-CN" dirty="0">
                <a:ln w="6350">
                  <a:noFill/>
                </a:ln>
                <a:solidFill>
                  <a:srgbClr val="586B7F"/>
                </a:solidFill>
                <a:latin typeface="宋刻本字体" panose="02000000000000000000" pitchFamily="2" charset="-122"/>
                <a:ea typeface="宋刻本字体" panose="02000000000000000000" pitchFamily="2" charset="-122"/>
              </a:rPr>
              <a:t>/</a:t>
            </a:r>
            <a:r>
              <a:rPr lang="zh-CN" altLang="en-US" dirty="0">
                <a:ln w="6350">
                  <a:noFill/>
                </a:ln>
                <a:solidFill>
                  <a:srgbClr val="586B7F"/>
                </a:solidFill>
                <a:latin typeface="宋刻本字体" panose="02000000000000000000" pitchFamily="2" charset="-122"/>
                <a:ea typeface="宋刻本字体" panose="02000000000000000000" pitchFamily="2" charset="-122"/>
              </a:rPr>
              <a:t>编辑</a:t>
            </a:r>
          </a:p>
        </p:txBody>
      </p:sp>
      <p:sp>
        <p:nvSpPr>
          <p:cNvPr id="2" name="Rectangle 1">
            <a:extLst>
              <a:ext uri="{FF2B5EF4-FFF2-40B4-BE49-F238E27FC236}">
                <a16:creationId xmlns:a16="http://schemas.microsoft.com/office/drawing/2014/main" id="{24B8F04D-209C-141B-2E5C-E5952A61ACB5}"/>
              </a:ext>
            </a:extLst>
          </p:cNvPr>
          <p:cNvSpPr>
            <a:spLocks noChangeArrowheads="1"/>
          </p:cNvSpPr>
          <p:nvPr/>
        </p:nvSpPr>
        <p:spPr bwMode="auto">
          <a:xfrm>
            <a:off x="1390210" y="2895982"/>
            <a:ext cx="7555515" cy="212365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update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try</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selected_article = Article.objects.get(</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pk</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=request.POST[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selected_article.abstract = request.POST[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‘abstract’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selected_article.title = request.POST[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‘title’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lang="en-US" altLang="zh-CN" sz="1200" dirty="0">
                <a:solidFill>
                  <a:srgbClr val="080808"/>
                </a:solidFill>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selected_article.save()</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except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"fail"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79416F7-7177-EA55-33F7-1D62F484634B}"/>
              </a:ext>
            </a:extLst>
          </p:cNvPr>
          <p:cNvSpPr>
            <a:spLocks noChangeArrowheads="1"/>
          </p:cNvSpPr>
          <p:nvPr/>
        </p:nvSpPr>
        <p:spPr bwMode="auto">
          <a:xfrm>
            <a:off x="1403648" y="1075022"/>
            <a:ext cx="7542077"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监听行工具事件</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table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'tool(article)'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var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data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layui</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event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'del'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 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event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'edit'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open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title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文章属性编辑</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maxmin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true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80808"/>
                </a:solidFill>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content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area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'1000px'</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'620px'</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 </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cancel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(index, layero)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table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reload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6587086"/>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84955D11-55F8-5441-AE9B-CBE29E80D122}"/>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B8501738-F54D-2CE1-0EAD-964CFCBE0EBE}"/>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新建</a:t>
            </a:r>
            <a:r>
              <a:rPr lang="en-US" altLang="zh-CN" dirty="0">
                <a:ln w="6350">
                  <a:noFill/>
                </a:ln>
                <a:solidFill>
                  <a:srgbClr val="586B7F"/>
                </a:solidFill>
                <a:latin typeface="宋刻本字体" panose="02000000000000000000" pitchFamily="2" charset="-122"/>
                <a:ea typeface="宋刻本字体" panose="02000000000000000000" pitchFamily="2" charset="-122"/>
              </a:rPr>
              <a:t>/</a:t>
            </a:r>
            <a:r>
              <a:rPr lang="zh-CN" altLang="en-US" dirty="0">
                <a:ln w="6350">
                  <a:noFill/>
                </a:ln>
                <a:solidFill>
                  <a:srgbClr val="586B7F"/>
                </a:solidFill>
                <a:latin typeface="宋刻本字体" panose="02000000000000000000" pitchFamily="2" charset="-122"/>
                <a:ea typeface="宋刻本字体" panose="02000000000000000000" pitchFamily="2" charset="-122"/>
              </a:rPr>
              <a:t>编辑</a:t>
            </a:r>
          </a:p>
        </p:txBody>
      </p:sp>
      <p:sp>
        <p:nvSpPr>
          <p:cNvPr id="3" name="Rectangle 1">
            <a:extLst>
              <a:ext uri="{FF2B5EF4-FFF2-40B4-BE49-F238E27FC236}">
                <a16:creationId xmlns:a16="http://schemas.microsoft.com/office/drawing/2014/main" id="{5BDB0C16-602A-E890-CFFE-7721167C8946}"/>
              </a:ext>
            </a:extLst>
          </p:cNvPr>
          <p:cNvSpPr>
            <a:spLocks noChangeArrowheads="1"/>
          </p:cNvSpPr>
          <p:nvPr/>
        </p:nvSpPr>
        <p:spPr bwMode="auto">
          <a:xfrm>
            <a:off x="1379907" y="1120596"/>
            <a:ext cx="7547573"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form</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.on(</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'submit(btn_edit)'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(data) {</a:t>
            </a:r>
            <a:b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ajax</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url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'writing:add'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type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data.</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field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dataType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"text"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(result)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(result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msg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提交成功</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icon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80808"/>
                </a:solidFill>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msg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提交失败</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icon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false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阻止表单跳转</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92E22162-A4E3-D18C-AD23-B60C55B96EE9}"/>
              </a:ext>
            </a:extLst>
          </p:cNvPr>
          <p:cNvSpPr>
            <a:spLocks noChangeArrowheads="1"/>
          </p:cNvSpPr>
          <p:nvPr/>
        </p:nvSpPr>
        <p:spPr bwMode="auto">
          <a:xfrm>
            <a:off x="1379907" y="3265313"/>
            <a:ext cx="8244408"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add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try</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Article.objects.create(</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title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=request.POST.get(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'title‘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en-US"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a:t>
            </a:r>
            <a:r>
              <a:rPr lang="en-US" altLang="zh-CN" sz="1200" dirty="0">
                <a:solidFill>
                  <a:srgbClr val="660099"/>
                </a:solidFill>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except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"fail"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563909"/>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892B7307-8547-0ABE-A4A5-D71616A45CA8}"/>
              </a:ext>
            </a:extLst>
          </p:cNvPr>
          <p:cNvSpPr>
            <a:spLocks noChangeArrowheads="1"/>
          </p:cNvSpPr>
          <p:nvPr/>
        </p:nvSpPr>
        <p:spPr bwMode="auto">
          <a:xfrm>
            <a:off x="1403647" y="3726978"/>
            <a:ext cx="7493251"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9E880D"/>
                </a:solidFill>
                <a:effectLst/>
                <a:latin typeface="JetBrains Mono" panose="02000009000000000000" pitchFamily="49" charset="0"/>
                <a:cs typeface="JetBrains Mono" panose="02000009000000000000" pitchFamily="49" charset="0"/>
              </a:rPr>
              <a:t>@login_required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login_url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'/login/'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def </a:t>
            </a:r>
            <a:r>
              <a:rPr kumimoji="0" lang="zh-CN" altLang="zh-CN" sz="1200" b="0" i="0" u="none" strike="noStrike" cap="none" normalizeH="0" baseline="0" dirty="0">
                <a:ln>
                  <a:noFill/>
                </a:ln>
                <a:solidFill>
                  <a:srgbClr val="00627A"/>
                </a:solidFill>
                <a:effectLst/>
                <a:latin typeface="JetBrains Mono" panose="02000009000000000000" pitchFamily="49" charset="0"/>
                <a:cs typeface="JetBrains Mono" panose="02000009000000000000" pitchFamily="49" charset="0"/>
              </a:rPr>
              <a:t>delete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request.GET.get(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'article_id'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Article.objects.filter(</a:t>
            </a:r>
            <a:r>
              <a:rPr kumimoji="0" lang="zh-CN" altLang="zh-CN" sz="1200" b="0" i="0" u="none" strike="noStrike" cap="none" normalizeH="0" baseline="0" dirty="0">
                <a:ln>
                  <a:noFill/>
                </a:ln>
                <a:solidFill>
                  <a:srgbClr val="660099"/>
                </a:solidFill>
                <a:effectLst/>
                <a:latin typeface="JetBrains Mono" panose="02000009000000000000" pitchFamily="49" charset="0"/>
                <a:cs typeface="JetBrains Mono" panose="02000009000000000000" pitchFamily="49" charset="0"/>
              </a:rPr>
              <a:t>pk</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=request.GET.get(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'article_id'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)).delete()</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lang="en-US" altLang="zh-CN" sz="1200" dirty="0">
                <a:solidFill>
                  <a:srgbClr val="080808"/>
                </a:solidFill>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return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HttpResponse(</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"fail"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grpSp>
        <p:nvGrpSpPr>
          <p:cNvPr id="27" name="组合 26"/>
          <p:cNvGrpSpPr/>
          <p:nvPr/>
        </p:nvGrpSpPr>
        <p:grpSpPr>
          <a:xfrm>
            <a:off x="8632482" y="346839"/>
            <a:ext cx="156623" cy="156623"/>
            <a:chOff x="8689063" y="2493438"/>
            <a:chExt cx="156623" cy="156623"/>
          </a:xfrm>
        </p:grpSpPr>
        <p:sp>
          <p:nvSpPr>
            <p:cNvPr id="28" name="矩形 27"/>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789105" y="346839"/>
            <a:ext cx="156623" cy="156623"/>
            <a:chOff x="8845686" y="2493438"/>
            <a:chExt cx="156623" cy="156623"/>
          </a:xfrm>
        </p:grpSpPr>
        <p:sp>
          <p:nvSpPr>
            <p:cNvPr id="44" name="矩形 43"/>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45">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8CE27C77-3A89-AB60-5B06-538FB3CD3B1A}"/>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F8FDBC-C026-F806-D8C6-06F4AFEAFFDA}"/>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22E5B1-F8BF-0404-93C9-49C8A55B6A20}"/>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D0039E0-447E-7FAF-E7AD-77627ED3EF30}"/>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0CFC411D-153D-9DDA-5FF4-AE57A9A7B080}"/>
              </a:ext>
            </a:extLst>
          </p:cNvPr>
          <p:cNvSpPr/>
          <p:nvPr/>
        </p:nvSpPr>
        <p:spPr>
          <a:xfrm>
            <a:off x="1586" y="238573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11">
            <a:extLst>
              <a:ext uri="{FF2B5EF4-FFF2-40B4-BE49-F238E27FC236}">
                <a16:creationId xmlns:a16="http://schemas.microsoft.com/office/drawing/2014/main" id="{D85E7282-8716-8A61-3F07-97907DFCDAC9}"/>
              </a:ext>
            </a:extLst>
          </p:cNvPr>
          <p:cNvSpPr>
            <a:spLocks noEditPoints="1"/>
          </p:cNvSpPr>
          <p:nvPr/>
        </p:nvSpPr>
        <p:spPr bwMode="auto">
          <a:xfrm>
            <a:off x="107850" y="245812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45DF1DCB-0EB9-A0D9-F336-985CA606D902}"/>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B9FB30A5-1D04-6CA2-3B91-771C40366B68}"/>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4582ED33-9B37-06C5-C9E5-F2BDD5C1269F}"/>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466A6F74-9BF7-11BF-50D9-B3F3A317FED0}"/>
              </a:ext>
            </a:extLst>
          </p:cNvPr>
          <p:cNvSpPr/>
          <p:nvPr/>
        </p:nvSpPr>
        <p:spPr>
          <a:xfrm>
            <a:off x="397609" y="2457889"/>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53" name="Freeform 9">
            <a:extLst>
              <a:ext uri="{FF2B5EF4-FFF2-40B4-BE49-F238E27FC236}">
                <a16:creationId xmlns:a16="http://schemas.microsoft.com/office/drawing/2014/main" id="{3979F143-FA5A-C2A7-95AE-07CA832E5D06}"/>
              </a:ext>
            </a:extLst>
          </p:cNvPr>
          <p:cNvSpPr>
            <a:spLocks noEditPoints="1"/>
          </p:cNvSpPr>
          <p:nvPr/>
        </p:nvSpPr>
        <p:spPr bwMode="auto">
          <a:xfrm>
            <a:off x="87405" y="2895982"/>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4" name="矩形 53">
            <a:extLst>
              <a:ext uri="{FF2B5EF4-FFF2-40B4-BE49-F238E27FC236}">
                <a16:creationId xmlns:a16="http://schemas.microsoft.com/office/drawing/2014/main" id="{41DD30A5-A77E-B1DA-8887-B2B86F65BE0C}"/>
              </a:ext>
            </a:extLst>
          </p:cNvPr>
          <p:cNvSpPr/>
          <p:nvPr/>
        </p:nvSpPr>
        <p:spPr>
          <a:xfrm>
            <a:off x="422588" y="2850868"/>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总结与展望</a:t>
            </a:r>
          </a:p>
        </p:txBody>
      </p:sp>
      <p:sp>
        <p:nvSpPr>
          <p:cNvPr id="55" name="矩形 54">
            <a:extLst>
              <a:ext uri="{FF2B5EF4-FFF2-40B4-BE49-F238E27FC236}">
                <a16:creationId xmlns:a16="http://schemas.microsoft.com/office/drawing/2014/main" id="{61C881A0-51CA-40AF-87D4-10D123A540D8}"/>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
        <p:nvSpPr>
          <p:cNvPr id="30" name="矩形 29">
            <a:extLst>
              <a:ext uri="{FF2B5EF4-FFF2-40B4-BE49-F238E27FC236}">
                <a16:creationId xmlns:a16="http://schemas.microsoft.com/office/drawing/2014/main" id="{84955D11-55F8-5441-AE9B-CBE29E80D122}"/>
              </a:ext>
            </a:extLst>
          </p:cNvPr>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写作台应用</a:t>
            </a:r>
          </a:p>
        </p:txBody>
      </p:sp>
      <p:sp>
        <p:nvSpPr>
          <p:cNvPr id="31" name="矩形 30">
            <a:extLst>
              <a:ext uri="{FF2B5EF4-FFF2-40B4-BE49-F238E27FC236}">
                <a16:creationId xmlns:a16="http://schemas.microsoft.com/office/drawing/2014/main" id="{B8501738-F54D-2CE1-0EAD-964CFCBE0EBE}"/>
              </a:ext>
            </a:extLst>
          </p:cNvPr>
          <p:cNvSpPr/>
          <p:nvPr/>
        </p:nvSpPr>
        <p:spPr>
          <a:xfrm>
            <a:off x="1403648" y="698748"/>
            <a:ext cx="1512168" cy="360040"/>
          </a:xfrm>
          <a:prstGeom prst="rect">
            <a:avLst/>
          </a:prstGeom>
          <a:noFill/>
          <a:ln w="6350" cap="flat">
            <a:solidFill>
              <a:srgbClr val="62768C"/>
            </a:solidFill>
            <a:prstDash val="solid"/>
            <a:miter lim="800000"/>
          </a:ln>
        </p:spPr>
        <p:txBody>
          <a:bodyPr vert="horz" wrap="square" lIns="91440" tIns="45720" rIns="91440" bIns="45720" numCol="1" anchor="ctr" anchorCtr="0" compatLnSpc="1"/>
          <a:lstStyle/>
          <a:p>
            <a:pPr lvl="0" algn="ctr"/>
            <a:r>
              <a:rPr lang="zh-CN" altLang="en-US" dirty="0">
                <a:ln w="6350">
                  <a:noFill/>
                </a:ln>
                <a:solidFill>
                  <a:srgbClr val="586B7F"/>
                </a:solidFill>
                <a:latin typeface="宋刻本字体" panose="02000000000000000000" pitchFamily="2" charset="-122"/>
                <a:ea typeface="宋刻本字体" panose="02000000000000000000" pitchFamily="2" charset="-122"/>
              </a:rPr>
              <a:t>删除</a:t>
            </a:r>
          </a:p>
        </p:txBody>
      </p:sp>
      <p:sp>
        <p:nvSpPr>
          <p:cNvPr id="5" name="Rectangle 2">
            <a:extLst>
              <a:ext uri="{FF2B5EF4-FFF2-40B4-BE49-F238E27FC236}">
                <a16:creationId xmlns:a16="http://schemas.microsoft.com/office/drawing/2014/main" id="{579416F7-7177-EA55-33F7-1D62F484634B}"/>
              </a:ext>
            </a:extLst>
          </p:cNvPr>
          <p:cNvSpPr>
            <a:spLocks noChangeArrowheads="1"/>
          </p:cNvSpPr>
          <p:nvPr/>
        </p:nvSpPr>
        <p:spPr bwMode="auto">
          <a:xfrm>
            <a:off x="1354822" y="1139243"/>
            <a:ext cx="7542077" cy="24929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8C8C8C"/>
                </a:solidFill>
                <a:effectLst/>
                <a:latin typeface="JetBrains Mono" panose="02000009000000000000" pitchFamily="49" charset="0"/>
                <a:cs typeface="JetBrains Mono" panose="02000009000000000000" pitchFamily="49" charset="0"/>
              </a:rPr>
              <a:t>//</a:t>
            </a: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监听行工具事件</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table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'tool(article)'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var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data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layui</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br>
            <a:r>
              <a:rPr kumimoji="0" lang="zh-CN"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en-US" altLang="zh-CN" sz="1200" b="0" i="1" u="none" strike="noStrike" cap="none" normalizeH="0" baseline="0" dirty="0">
                <a:ln>
                  <a:noFill/>
                </a:ln>
                <a:solidFill>
                  <a:srgbClr val="8C8C8C"/>
                </a:solidFill>
                <a:effectLst/>
                <a:latin typeface="宋体" panose="02010600030101010101" pitchFamily="2" charset="-122"/>
                <a:ea typeface="宋体" panose="02010600030101010101" pitchFamily="2" charset="-122"/>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event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'del’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eaLnBrk="0" fontAlgn="base" hangingPunct="0">
              <a:spcBef>
                <a:spcPct val="0"/>
              </a:spcBef>
              <a:spcAft>
                <a:spcPct val="0"/>
              </a:spcAft>
            </a:pPr>
            <a:r>
              <a:rPr kumimoji="0" lang="en-US"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confirm</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确定删除这行数据吗？</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ajax</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url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url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'writing:delete'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method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"post"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lang="en-US" altLang="zh-CN" sz="1200" dirty="0">
              <a:solidFill>
                <a:srgbClr val="080808"/>
              </a:solidFill>
              <a:latin typeface="JetBrains Mono" panose="02000009000000000000" pitchFamily="49" charset="0"/>
              <a:cs typeface="JetBrains Mono" panose="02000009000000000000" pitchFamily="49" charset="0"/>
            </a:endParaRPr>
          </a:p>
          <a:p>
            <a:pPr eaLnBrk="0" fontAlgn="base" hangingPunct="0">
              <a:spcBef>
                <a:spcPct val="0"/>
              </a:spcBef>
              <a:spcAft>
                <a:spcPct val="0"/>
              </a:spcAft>
            </a:pP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'article_id'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data</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id</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function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 {</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(res ===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"success"</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msg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删除成功</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icon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1</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del</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endPar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endParaRPr>
          </a:p>
          <a:p>
            <a:pPr eaLnBrk="0" fontAlgn="base" hangingPunct="0">
              <a:spcBef>
                <a:spcPct val="0"/>
              </a:spcBef>
              <a:spcAft>
                <a:spcPct val="0"/>
              </a:spcAft>
            </a:pPr>
            <a:r>
              <a:rPr lang="en-US" altLang="zh-CN" sz="1200" dirty="0">
                <a:solidFill>
                  <a:srgbClr val="080808"/>
                </a:solidFill>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msg</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67D17"/>
                </a:solidFill>
                <a:effectLst/>
                <a:latin typeface="宋体" panose="02010600030101010101" pitchFamily="2" charset="-122"/>
                <a:ea typeface="宋体" panose="02010600030101010101" pitchFamily="2" charset="-122"/>
                <a:cs typeface="JetBrains Mono" panose="02000009000000000000" pitchFamily="49" charset="0"/>
              </a:rPr>
              <a:t>删除失败</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icon</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1750EB"/>
                </a:solidFill>
                <a:effectLst/>
                <a:latin typeface="JetBrains Mono" panose="02000009000000000000" pitchFamily="49" charset="0"/>
                <a:cs typeface="JetBrains Mono" panose="02000009000000000000" pitchFamily="49" charset="0"/>
              </a:rPr>
              <a:t>2</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b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async</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false</a:t>
            </a:r>
            <a:b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b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248F8F"/>
                </a:solidFill>
                <a:effectLst/>
                <a:latin typeface="JetBrains Mono" panose="02000009000000000000" pitchFamily="49" charset="0"/>
                <a:cs typeface="JetBrains Mono" panose="02000009000000000000" pitchFamily="49" charset="0"/>
              </a:rPr>
              <a:t>layer</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7A7A43"/>
                </a:solidFill>
                <a:effectLst/>
                <a:latin typeface="JetBrains Mono" panose="02000009000000000000" pitchFamily="49" charset="0"/>
                <a:cs typeface="JetBrains Mono" panose="02000009000000000000" pitchFamily="49" charset="0"/>
              </a:rPr>
              <a:t>close</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033B3"/>
                </a:solidFill>
                <a:effectLst/>
                <a:latin typeface="JetBrains Mono" panose="02000009000000000000" pitchFamily="49" charset="0"/>
                <a:cs typeface="JetBrains Mono" panose="02000009000000000000" pitchFamily="49" charset="0"/>
              </a:rPr>
              <a:t>else if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(obj.</a:t>
            </a:r>
            <a:r>
              <a:rPr kumimoji="0" lang="zh-CN" altLang="zh-CN" sz="1200" b="0" i="0" u="none" strike="noStrike" cap="none" normalizeH="0" baseline="0" dirty="0">
                <a:ln>
                  <a:noFill/>
                </a:ln>
                <a:solidFill>
                  <a:srgbClr val="871094"/>
                </a:solidFill>
                <a:effectLst/>
                <a:latin typeface="JetBrains Mono" panose="02000009000000000000" pitchFamily="49" charset="0"/>
                <a:cs typeface="JetBrains Mono" panose="02000009000000000000" pitchFamily="49" charset="0"/>
              </a:rPr>
              <a:t>event </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zh-CN" altLang="zh-CN" sz="1200" b="0" i="0" u="none" strike="noStrike" cap="none" normalizeH="0" baseline="0" dirty="0">
                <a:ln>
                  <a:noFill/>
                </a:ln>
                <a:solidFill>
                  <a:srgbClr val="067D17"/>
                </a:solidFill>
                <a:effectLst/>
                <a:latin typeface="JetBrains Mono" panose="02000009000000000000" pitchFamily="49" charset="0"/>
                <a:cs typeface="JetBrains Mono" panose="02000009000000000000" pitchFamily="49" charset="0"/>
              </a:rPr>
              <a:t>‘edit’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 {</a:t>
            </a:r>
            <a:r>
              <a:rPr kumimoji="0" lang="en-US"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r>
              <a:rPr kumimoji="0" lang="zh-CN" altLang="zh-CN" sz="1200" b="0" i="0" u="none" strike="noStrike" cap="none" normalizeH="0" baseline="0" dirty="0">
                <a:ln>
                  <a:noFill/>
                </a:ln>
                <a:solidFill>
                  <a:srgbClr val="080808"/>
                </a:solidFill>
                <a:effectLst/>
                <a:latin typeface="JetBrains Mono" panose="02000009000000000000" pitchFamily="49" charset="0"/>
                <a:cs typeface="JetBrains Mono" panose="02000009000000000000" pitchFamily="49" charset="0"/>
              </a:rPr>
              <a:t>;}});</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7419899"/>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377792"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04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项目总结</a:t>
            </a:r>
          </a:p>
        </p:txBody>
      </p:sp>
      <p:sp>
        <p:nvSpPr>
          <p:cNvPr id="9" name="Freeform 9">
            <a:extLst>
              <a:ext uri="{FF2B5EF4-FFF2-40B4-BE49-F238E27FC236}">
                <a16:creationId xmlns:a16="http://schemas.microsoft.com/office/drawing/2014/main" id="{15D3B506-E057-A792-9649-45BA19BF820B}"/>
              </a:ext>
            </a:extLst>
          </p:cNvPr>
          <p:cNvSpPr>
            <a:spLocks noEditPoints="1"/>
          </p:cNvSpPr>
          <p:nvPr/>
        </p:nvSpPr>
        <p:spPr bwMode="auto">
          <a:xfrm>
            <a:off x="3131840" y="1719162"/>
            <a:ext cx="582718" cy="427189"/>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632482" y="346839"/>
            <a:ext cx="156623" cy="156623"/>
            <a:chOff x="8689063" y="2493438"/>
            <a:chExt cx="156623" cy="156623"/>
          </a:xfrm>
        </p:grpSpPr>
        <p:sp>
          <p:nvSpPr>
            <p:cNvPr id="27" name="矩形 26"/>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8789105" y="346839"/>
            <a:ext cx="156623" cy="156623"/>
            <a:chOff x="8845686" y="2493438"/>
            <a:chExt cx="156623" cy="156623"/>
          </a:xfrm>
        </p:grpSpPr>
        <p:sp>
          <p:nvSpPr>
            <p:cNvPr id="39" name="矩形 38"/>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矩形 40">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项目总结</a:t>
            </a:r>
          </a:p>
        </p:txBody>
      </p:sp>
      <p:sp>
        <p:nvSpPr>
          <p:cNvPr id="146" name="文本框 145">
            <a:extLst>
              <a:ext uri="{FF2B5EF4-FFF2-40B4-BE49-F238E27FC236}">
                <a16:creationId xmlns:a16="http://schemas.microsoft.com/office/drawing/2014/main" id="{84030075-7016-9119-C23C-5974931286D4}"/>
              </a:ext>
            </a:extLst>
          </p:cNvPr>
          <p:cNvSpPr txBox="1"/>
          <p:nvPr/>
        </p:nvSpPr>
        <p:spPr>
          <a:xfrm>
            <a:off x="1739321" y="1173089"/>
            <a:ext cx="6480720" cy="3539430"/>
          </a:xfrm>
          <a:prstGeom prst="rect">
            <a:avLst/>
          </a:prstGeom>
          <a:noFill/>
        </p:spPr>
        <p:txBody>
          <a:bodyPr wrap="square">
            <a:spAutoFit/>
          </a:bodyPr>
          <a:lstStyle/>
          <a:p>
            <a:pPr algn="just"/>
            <a:r>
              <a:rPr lang="zh-CN" altLang="en-US" sz="2400" dirty="0">
                <a:latin typeface="宋刻本字体" panose="02000000000000000000" pitchFamily="2" charset="-122"/>
                <a:ea typeface="宋刻本字体" panose="02000000000000000000" pitchFamily="2" charset="-122"/>
              </a:rPr>
              <a:t>项目总结：</a:t>
            </a:r>
            <a:endParaRPr lang="en-US" altLang="zh-CN" sz="2400" dirty="0">
              <a:latin typeface="宋刻本字体" panose="02000000000000000000" pitchFamily="2" charset="-122"/>
              <a:ea typeface="宋刻本字体" panose="02000000000000000000" pitchFamily="2" charset="-122"/>
            </a:endParaRPr>
          </a:p>
          <a:p>
            <a:pPr algn="just"/>
            <a:endParaRPr lang="en-US" altLang="zh-CN" sz="2000" dirty="0">
              <a:latin typeface="宋刻本字体" panose="02000000000000000000" pitchFamily="2" charset="-122"/>
              <a:ea typeface="宋刻本字体" panose="02000000000000000000" pitchFamily="2" charset="-122"/>
            </a:endParaRPr>
          </a:p>
          <a:p>
            <a:pPr algn="just"/>
            <a:r>
              <a:rPr lang="zh-CN" altLang="en-US" sz="2000" dirty="0">
                <a:latin typeface="宋刻本字体" panose="02000000000000000000" pitchFamily="2" charset="-122"/>
                <a:ea typeface="宋刻本字体" panose="02000000000000000000" pitchFamily="2" charset="-122"/>
              </a:rPr>
              <a:t>本次项目我们使用了</a:t>
            </a:r>
            <a:r>
              <a:rPr lang="en-US" altLang="zh-CN" sz="2000" dirty="0" err="1">
                <a:latin typeface="宋刻本字体" panose="02000000000000000000" pitchFamily="2" charset="-122"/>
                <a:ea typeface="宋刻本字体" panose="02000000000000000000" pitchFamily="2" charset="-122"/>
              </a:rPr>
              <a:t>textrank</a:t>
            </a:r>
            <a:r>
              <a:rPr lang="zh-CN" altLang="en-US" sz="2000" dirty="0">
                <a:latin typeface="宋刻本字体" panose="02000000000000000000" pitchFamily="2" charset="-122"/>
                <a:ea typeface="宋刻本字体" panose="02000000000000000000" pitchFamily="2" charset="-122"/>
              </a:rPr>
              <a:t>算法与</a:t>
            </a:r>
            <a:r>
              <a:rPr lang="en-US" altLang="zh-CN" sz="2000" dirty="0">
                <a:latin typeface="宋刻本字体" panose="02000000000000000000" pitchFamily="2" charset="-122"/>
                <a:ea typeface="宋刻本字体" panose="02000000000000000000" pitchFamily="2" charset="-122"/>
              </a:rPr>
              <a:t>NLP</a:t>
            </a:r>
            <a:r>
              <a:rPr lang="zh-CN" altLang="en-US" sz="2000" dirty="0">
                <a:latin typeface="宋刻本字体" panose="02000000000000000000" pitchFamily="2" charset="-122"/>
                <a:ea typeface="宋刻本字体" panose="02000000000000000000" pitchFamily="2" charset="-122"/>
              </a:rPr>
              <a:t>中的</a:t>
            </a:r>
            <a:r>
              <a:rPr lang="en-US" altLang="zh-CN" sz="2000" dirty="0" err="1">
                <a:latin typeface="宋刻本字体" panose="02000000000000000000" pitchFamily="2" charset="-122"/>
                <a:ea typeface="宋刻本字体" panose="02000000000000000000" pitchFamily="2" charset="-122"/>
              </a:rPr>
              <a:t>Bert_</a:t>
            </a:r>
            <a:r>
              <a:rPr lang="en-US" altLang="zh-CN" sz="2000" b="0" i="0" dirty="0" err="1">
                <a:effectLst/>
                <a:latin typeface="宋刻本字体" panose="02000000000000000000" pitchFamily="2" charset="-122"/>
                <a:ea typeface="宋刻本字体" panose="02000000000000000000" pitchFamily="2" charset="-122"/>
              </a:rPr>
              <a:t>UniLM</a:t>
            </a:r>
            <a:r>
              <a:rPr lang="zh-CN" altLang="en-US" sz="2000" dirty="0">
                <a:latin typeface="宋刻本字体" panose="02000000000000000000" pitchFamily="2" charset="-122"/>
                <a:ea typeface="宋刻本字体" panose="02000000000000000000" pitchFamily="2" charset="-122"/>
              </a:rPr>
              <a:t>模型生成了文章的摘要、关键词以及标题，前端使用了</a:t>
            </a:r>
            <a:r>
              <a:rPr lang="en-US" altLang="zh-CN" sz="2000" dirty="0" err="1">
                <a:latin typeface="宋刻本字体" panose="02000000000000000000" pitchFamily="2" charset="-122"/>
                <a:ea typeface="宋刻本字体" panose="02000000000000000000" pitchFamily="2" charset="-122"/>
              </a:rPr>
              <a:t>Layui</a:t>
            </a:r>
            <a:r>
              <a:rPr lang="zh-CN" altLang="en-US" sz="2000" dirty="0">
                <a:latin typeface="宋刻本字体" panose="02000000000000000000" pitchFamily="2" charset="-122"/>
                <a:ea typeface="宋刻本字体" panose="02000000000000000000" pitchFamily="2" charset="-122"/>
              </a:rPr>
              <a:t>进行界面的搭建，同时利用</a:t>
            </a:r>
            <a:r>
              <a:rPr lang="en-US" altLang="zh-CN" sz="2000" dirty="0" err="1">
                <a:latin typeface="宋刻本字体" panose="02000000000000000000" pitchFamily="2" charset="-122"/>
                <a:ea typeface="宋刻本字体" panose="02000000000000000000" pitchFamily="2" charset="-122"/>
              </a:rPr>
              <a:t>ecahrt</a:t>
            </a:r>
            <a:r>
              <a:rPr lang="zh-CN" altLang="en-US" sz="2000" dirty="0">
                <a:latin typeface="宋刻本字体" panose="02000000000000000000" pitchFamily="2" charset="-122"/>
                <a:ea typeface="宋刻本字体" panose="02000000000000000000" pitchFamily="2" charset="-122"/>
              </a:rPr>
              <a:t>进行可视化的数据展示，后端使用</a:t>
            </a:r>
            <a:r>
              <a:rPr lang="en-US" altLang="zh-CN" sz="2000" dirty="0">
                <a:latin typeface="宋刻本字体" panose="02000000000000000000" pitchFamily="2" charset="-122"/>
                <a:ea typeface="宋刻本字体" panose="02000000000000000000" pitchFamily="2" charset="-122"/>
              </a:rPr>
              <a:t>Django</a:t>
            </a:r>
            <a:r>
              <a:rPr lang="zh-CN" altLang="en-US" sz="2000" dirty="0">
                <a:latin typeface="宋刻本字体" panose="02000000000000000000" pitchFamily="2" charset="-122"/>
                <a:ea typeface="宋刻本字体" panose="02000000000000000000" pitchFamily="2" charset="-122"/>
              </a:rPr>
              <a:t>框架进行逻辑处理。</a:t>
            </a:r>
            <a:endParaRPr lang="en-US" altLang="zh-CN" sz="2000" dirty="0">
              <a:latin typeface="宋刻本字体" panose="02000000000000000000" pitchFamily="2" charset="-122"/>
              <a:ea typeface="宋刻本字体" panose="02000000000000000000" pitchFamily="2" charset="-122"/>
            </a:endParaRPr>
          </a:p>
          <a:p>
            <a:pPr algn="just"/>
            <a:endParaRPr lang="en-US" altLang="zh-CN" sz="2000" dirty="0">
              <a:latin typeface="宋刻本字体" panose="02000000000000000000" pitchFamily="2" charset="-122"/>
              <a:ea typeface="宋刻本字体" panose="02000000000000000000" pitchFamily="2" charset="-122"/>
            </a:endParaRPr>
          </a:p>
          <a:p>
            <a:pPr algn="just"/>
            <a:r>
              <a:rPr lang="zh-CN" altLang="en-US" sz="2000" dirty="0">
                <a:latin typeface="宋刻本字体" panose="02000000000000000000" pitchFamily="2" charset="-122"/>
                <a:ea typeface="宋刻本字体" panose="02000000000000000000" pitchFamily="2" charset="-122"/>
              </a:rPr>
              <a:t>整体上做到了标题、摘要、关键词的生成较为准确，前端的</a:t>
            </a:r>
            <a:r>
              <a:rPr lang="en-US" altLang="zh-CN" sz="2000" dirty="0">
                <a:latin typeface="宋刻本字体" panose="02000000000000000000" pitchFamily="2" charset="-122"/>
                <a:ea typeface="宋刻本字体" panose="02000000000000000000" pitchFamily="2" charset="-122"/>
              </a:rPr>
              <a:t>UI</a:t>
            </a:r>
            <a:r>
              <a:rPr lang="zh-CN" altLang="en-US" sz="2000" dirty="0">
                <a:latin typeface="宋刻本字体" panose="02000000000000000000" pitchFamily="2" charset="-122"/>
                <a:ea typeface="宋刻本字体" panose="02000000000000000000" pitchFamily="2" charset="-122"/>
              </a:rPr>
              <a:t>设计合理、美观，数据可视化程度高，系统运行流畅。对于题目的要求而言，完成度较高。主要是在时间方面效果不佳，没有算力，计算速度慢。</a:t>
            </a:r>
            <a:endParaRPr lang="en-US" altLang="zh-CN" sz="2000" dirty="0">
              <a:latin typeface="宋刻本字体" panose="02000000000000000000" pitchFamily="2" charset="-122"/>
              <a:ea typeface="宋刻本字体" panose="02000000000000000000" pitchFamily="2" charset="-122"/>
            </a:endParaRPr>
          </a:p>
        </p:txBody>
      </p:sp>
      <p:cxnSp>
        <p:nvCxnSpPr>
          <p:cNvPr id="59" name="直接连接符 58">
            <a:extLst>
              <a:ext uri="{FF2B5EF4-FFF2-40B4-BE49-F238E27FC236}">
                <a16:creationId xmlns:a16="http://schemas.microsoft.com/office/drawing/2014/main" id="{52252482-7B05-98EA-5EAA-5321F68AC29F}"/>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B07A89E8-6DF6-9452-9CC8-A1A3DF7CF589}"/>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BA1DF0F6-3176-BBC4-BC3B-37F63B4A103F}"/>
              </a:ext>
            </a:extLst>
          </p:cNvPr>
          <p:cNvSpPr/>
          <p:nvPr/>
        </p:nvSpPr>
        <p:spPr>
          <a:xfrm>
            <a:off x="-4167" y="278891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11">
            <a:extLst>
              <a:ext uri="{FF2B5EF4-FFF2-40B4-BE49-F238E27FC236}">
                <a16:creationId xmlns:a16="http://schemas.microsoft.com/office/drawing/2014/main" id="{8F331F1B-494E-0D1B-87F2-5AAD96DAC7F5}"/>
              </a:ext>
            </a:extLst>
          </p:cNvPr>
          <p:cNvSpPr>
            <a:spLocks noEditPoints="1"/>
          </p:cNvSpPr>
          <p:nvPr/>
        </p:nvSpPr>
        <p:spPr bwMode="auto">
          <a:xfrm>
            <a:off x="107850" y="245839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6" name="矩形 65">
            <a:extLst>
              <a:ext uri="{FF2B5EF4-FFF2-40B4-BE49-F238E27FC236}">
                <a16:creationId xmlns:a16="http://schemas.microsoft.com/office/drawing/2014/main" id="{91CFC914-3337-F322-29E7-9673FD92EC75}"/>
              </a:ext>
            </a:extLst>
          </p:cNvPr>
          <p:cNvSpPr/>
          <p:nvPr/>
        </p:nvSpPr>
        <p:spPr>
          <a:xfrm>
            <a:off x="422584" y="2471991"/>
            <a:ext cx="82586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写作台应用</a:t>
            </a:r>
          </a:p>
        </p:txBody>
      </p:sp>
      <p:sp>
        <p:nvSpPr>
          <p:cNvPr id="69" name="Freeform 9">
            <a:extLst>
              <a:ext uri="{FF2B5EF4-FFF2-40B4-BE49-F238E27FC236}">
                <a16:creationId xmlns:a16="http://schemas.microsoft.com/office/drawing/2014/main" id="{DA8BE1E9-EB4B-BEB6-BEF6-1EC761C9B78E}"/>
              </a:ext>
            </a:extLst>
          </p:cNvPr>
          <p:cNvSpPr>
            <a:spLocks noEditPoints="1"/>
          </p:cNvSpPr>
          <p:nvPr/>
        </p:nvSpPr>
        <p:spPr bwMode="auto">
          <a:xfrm>
            <a:off x="79323" y="289988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0" name="矩形 69">
            <a:extLst>
              <a:ext uri="{FF2B5EF4-FFF2-40B4-BE49-F238E27FC236}">
                <a16:creationId xmlns:a16="http://schemas.microsoft.com/office/drawing/2014/main" id="{08662511-3BDC-EFF4-6987-E5FE09468019}"/>
              </a:ext>
            </a:extLst>
          </p:cNvPr>
          <p:cNvSpPr/>
          <p:nvPr/>
        </p:nvSpPr>
        <p:spPr>
          <a:xfrm>
            <a:off x="486704" y="2852317"/>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项目总结</a:t>
            </a:r>
          </a:p>
        </p:txBody>
      </p:sp>
      <p:cxnSp>
        <p:nvCxnSpPr>
          <p:cNvPr id="47" name="直接连接符 46">
            <a:extLst>
              <a:ext uri="{FF2B5EF4-FFF2-40B4-BE49-F238E27FC236}">
                <a16:creationId xmlns:a16="http://schemas.microsoft.com/office/drawing/2014/main" id="{70CD0314-7C18-C79A-7B7B-699F5FB40D19}"/>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47947597-567F-2744-2688-53C730432947}"/>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49" name="Freeform 13">
            <a:extLst>
              <a:ext uri="{FF2B5EF4-FFF2-40B4-BE49-F238E27FC236}">
                <a16:creationId xmlns:a16="http://schemas.microsoft.com/office/drawing/2014/main" id="{9140CFD5-576D-F0ED-26DE-E059FC06CBB6}"/>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0" name="Freeform 10">
            <a:extLst>
              <a:ext uri="{FF2B5EF4-FFF2-40B4-BE49-F238E27FC236}">
                <a16:creationId xmlns:a16="http://schemas.microsoft.com/office/drawing/2014/main" id="{A165FBDC-951B-8B5E-DF09-F364C40905DC}"/>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1" name="矩形 50">
            <a:extLst>
              <a:ext uri="{FF2B5EF4-FFF2-40B4-BE49-F238E27FC236}">
                <a16:creationId xmlns:a16="http://schemas.microsoft.com/office/drawing/2014/main" id="{8AA3B498-4868-FEDA-55AE-305D9534B23C}"/>
              </a:ext>
            </a:extLst>
          </p:cNvPr>
          <p:cNvSpPr/>
          <p:nvPr/>
        </p:nvSpPr>
        <p:spPr>
          <a:xfrm>
            <a:off x="322495" y="1660940"/>
            <a:ext cx="95410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项目整体结构</a:t>
            </a:r>
          </a:p>
        </p:txBody>
      </p:sp>
      <p:sp>
        <p:nvSpPr>
          <p:cNvPr id="52" name="矩形 51">
            <a:extLst>
              <a:ext uri="{FF2B5EF4-FFF2-40B4-BE49-F238E27FC236}">
                <a16:creationId xmlns:a16="http://schemas.microsoft.com/office/drawing/2014/main" id="{8E495842-8E76-7776-2174-1AD73C59CC4B}"/>
              </a:ext>
            </a:extLst>
          </p:cNvPr>
          <p:cNvSpPr/>
          <p:nvPr/>
        </p:nvSpPr>
        <p:spPr>
          <a:xfrm>
            <a:off x="486707" y="2090092"/>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用户应用</a:t>
            </a:r>
          </a:p>
        </p:txBody>
      </p:sp>
    </p:spTree>
    <p:extLst>
      <p:ext uri="{BB962C8B-B14F-4D97-AF65-F5344CB8AC3E}">
        <p14:creationId xmlns:p14="http://schemas.microsoft.com/office/powerpoint/2010/main" val="1755542060"/>
      </p:ext>
    </p:extLst>
  </p:cSld>
  <p:clrMapOvr>
    <a:masterClrMapping/>
  </p:clrMapOvr>
  <p:transition>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1576747" y="2112903"/>
            <a:ext cx="5986237" cy="654015"/>
          </a:xfrm>
          <a:prstGeom prst="rect">
            <a:avLst/>
          </a:prstGeom>
        </p:spPr>
        <p:txBody>
          <a:bodyPr wrap="none" lIns="68571" tIns="34285" rIns="68571" bIns="34285">
            <a:spAutoFit/>
          </a:bodyPr>
          <a:lstStyle/>
          <a:p>
            <a:pPr algn="r"/>
            <a:r>
              <a:rPr lang="zh-CN" altLang="en-US" sz="3800" dirty="0">
                <a:solidFill>
                  <a:srgbClr val="4B6075"/>
                </a:solidFill>
                <a:latin typeface="微软雅黑" pitchFamily="34" charset="-122"/>
                <a:ea typeface="微软雅黑" pitchFamily="34" charset="-122"/>
              </a:rPr>
              <a:t>感谢各位老师同学们的观看</a:t>
            </a:r>
          </a:p>
        </p:txBody>
      </p:sp>
      <p:grpSp>
        <p:nvGrpSpPr>
          <p:cNvPr id="34" name="组合 33"/>
          <p:cNvGrpSpPr/>
          <p:nvPr/>
        </p:nvGrpSpPr>
        <p:grpSpPr>
          <a:xfrm>
            <a:off x="3972133" y="986780"/>
            <a:ext cx="887899" cy="887471"/>
            <a:chOff x="5364480" y="1371600"/>
            <a:chExt cx="1513840" cy="1513840"/>
          </a:xfrm>
        </p:grpSpPr>
        <p:sp>
          <p:nvSpPr>
            <p:cNvPr id="35" name="椭圆 34"/>
            <p:cNvSpPr/>
            <p:nvPr/>
          </p:nvSpPr>
          <p:spPr>
            <a:xfrm>
              <a:off x="5364480" y="1371600"/>
              <a:ext cx="1513840" cy="1513840"/>
            </a:xfrm>
            <a:prstGeom prst="ellipse">
              <a:avLst/>
            </a:prstGeom>
            <a:solidFill>
              <a:srgbClr val="4A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101"/>
            <p:cNvSpPr>
              <a:spLocks noChangeArrowheads="1"/>
            </p:cNvSpPr>
            <p:nvPr/>
          </p:nvSpPr>
          <p:spPr bwMode="auto">
            <a:xfrm>
              <a:off x="5576862" y="1726886"/>
              <a:ext cx="1048435" cy="803267"/>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p>
          </p:txBody>
        </p:sp>
      </p:grpSp>
      <p:grpSp>
        <p:nvGrpSpPr>
          <p:cNvPr id="37" name="组合 36"/>
          <p:cNvGrpSpPr/>
          <p:nvPr/>
        </p:nvGrpSpPr>
        <p:grpSpPr>
          <a:xfrm>
            <a:off x="2771800" y="4715519"/>
            <a:ext cx="231813" cy="231701"/>
            <a:chOff x="3785450" y="3161055"/>
            <a:chExt cx="504762" cy="504762"/>
          </a:xfrm>
        </p:grpSpPr>
        <p:sp>
          <p:nvSpPr>
            <p:cNvPr id="38" name="椭圆 37"/>
            <p:cNvSpPr/>
            <p:nvPr/>
          </p:nvSpPr>
          <p:spPr>
            <a:xfrm>
              <a:off x="3785450" y="3161055"/>
              <a:ext cx="504762" cy="504762"/>
            </a:xfrm>
            <a:prstGeom prst="ellipse">
              <a:avLst/>
            </a:prstGeom>
            <a:solidFill>
              <a:srgbClr val="4A5F7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700">
                <a:solidFill>
                  <a:schemeClr val="bg1"/>
                </a:solidFill>
              </a:endParaRPr>
            </a:p>
          </p:txBody>
        </p:sp>
      </p:grpSp>
      <p:grpSp>
        <p:nvGrpSpPr>
          <p:cNvPr id="40" name="组合 39"/>
          <p:cNvGrpSpPr/>
          <p:nvPr/>
        </p:nvGrpSpPr>
        <p:grpSpPr>
          <a:xfrm>
            <a:off x="4534645" y="4715519"/>
            <a:ext cx="231813" cy="231701"/>
            <a:chOff x="6389502" y="5571667"/>
            <a:chExt cx="309030" cy="309030"/>
          </a:xfrm>
        </p:grpSpPr>
        <p:sp>
          <p:nvSpPr>
            <p:cNvPr id="41" name="椭圆 40"/>
            <p:cNvSpPr/>
            <p:nvPr/>
          </p:nvSpPr>
          <p:spPr>
            <a:xfrm>
              <a:off x="6389502" y="5571667"/>
              <a:ext cx="309030" cy="309030"/>
            </a:xfrm>
            <a:prstGeom prst="ellipse">
              <a:avLst/>
            </a:prstGeom>
            <a:solidFill>
              <a:srgbClr val="4A5F7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Freeform 45"/>
            <p:cNvSpPr>
              <a:spLocks noChangeArrowheads="1"/>
            </p:cNvSpPr>
            <p:nvPr/>
          </p:nvSpPr>
          <p:spPr bwMode="auto">
            <a:xfrm>
              <a:off x="6455779" y="5631258"/>
              <a:ext cx="176475" cy="174932"/>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defRPr/>
              </a:pPr>
              <a:endParaRPr lang="en-US" sz="700" dirty="0">
                <a:solidFill>
                  <a:schemeClr val="bg1"/>
                </a:solidFill>
              </a:endParaRPr>
            </a:p>
          </p:txBody>
        </p:sp>
      </p:grpSp>
      <p:sp>
        <p:nvSpPr>
          <p:cNvPr id="43" name="TextBox 10"/>
          <p:cNvSpPr txBox="1"/>
          <p:nvPr/>
        </p:nvSpPr>
        <p:spPr>
          <a:xfrm>
            <a:off x="4816174" y="4687321"/>
            <a:ext cx="1658146" cy="253916"/>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答辩人：胡钧耀   黄凯</a:t>
            </a:r>
          </a:p>
        </p:txBody>
      </p:sp>
      <p:sp>
        <p:nvSpPr>
          <p:cNvPr id="44" name="TextBox 11"/>
          <p:cNvSpPr txBox="1"/>
          <p:nvPr/>
        </p:nvSpPr>
        <p:spPr>
          <a:xfrm>
            <a:off x="2982929" y="4692913"/>
            <a:ext cx="1369606" cy="253916"/>
          </a:xfrm>
          <a:prstGeom prst="rect">
            <a:avLst/>
          </a:prstGeom>
          <a:noFill/>
        </p:spPr>
        <p:txBody>
          <a:bodyPr wrap="non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指导老师：张艳梅</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4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4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4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1000"/>
                                        <p:tgtEl>
                                          <p:spTgt spid="34"/>
                                        </p:tgtEl>
                                      </p:cBhvr>
                                    </p:animEffect>
                                    <p:anim calcmode="lin" valueType="num">
                                      <p:cBhvr>
                                        <p:cTn id="65" dur="1000" fill="hold"/>
                                        <p:tgtEl>
                                          <p:spTgt spid="34"/>
                                        </p:tgtEl>
                                        <p:attrNameLst>
                                          <p:attrName>ppt_x</p:attrName>
                                        </p:attrNameLst>
                                      </p:cBhvr>
                                      <p:tavLst>
                                        <p:tav tm="0">
                                          <p:val>
                                            <p:strVal val="#ppt_x"/>
                                          </p:val>
                                        </p:tav>
                                        <p:tav tm="100000">
                                          <p:val>
                                            <p:strVal val="#ppt_x"/>
                                          </p:val>
                                        </p:tav>
                                      </p:tavLst>
                                    </p:anim>
                                    <p:anim calcmode="lin" valueType="num">
                                      <p:cBhvr>
                                        <p:cTn id="66" dur="1000" fill="hold"/>
                                        <p:tgtEl>
                                          <p:spTgt spid="34"/>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41" presetClass="entr" presetSubtype="0" fill="hold" grpId="0" nodeType="afterEffect">
                                  <p:stCondLst>
                                    <p:cond delay="0"/>
                                  </p:stCondLst>
                                  <p:iterate type="lt">
                                    <p:tmPct val="10000"/>
                                  </p:iterate>
                                  <p:childTnLst>
                                    <p:set>
                                      <p:cBhvr>
                                        <p:cTn id="69" dur="1" fill="hold">
                                          <p:stCondLst>
                                            <p:cond delay="0"/>
                                          </p:stCondLst>
                                        </p:cTn>
                                        <p:tgtEl>
                                          <p:spTgt spid="32"/>
                                        </p:tgtEl>
                                        <p:attrNameLst>
                                          <p:attrName>style.visibility</p:attrName>
                                        </p:attrNameLst>
                                      </p:cBhvr>
                                      <p:to>
                                        <p:strVal val="visible"/>
                                      </p:to>
                                    </p:set>
                                    <p:anim calcmode="lin" valueType="num">
                                      <p:cBhvr>
                                        <p:cTn id="70" dur="7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71" dur="700" fill="hold"/>
                                        <p:tgtEl>
                                          <p:spTgt spid="32"/>
                                        </p:tgtEl>
                                        <p:attrNameLst>
                                          <p:attrName>ppt_y</p:attrName>
                                        </p:attrNameLst>
                                      </p:cBhvr>
                                      <p:tavLst>
                                        <p:tav tm="0">
                                          <p:val>
                                            <p:strVal val="#ppt_y"/>
                                          </p:val>
                                        </p:tav>
                                        <p:tav tm="100000">
                                          <p:val>
                                            <p:strVal val="#ppt_y"/>
                                          </p:val>
                                        </p:tav>
                                      </p:tavLst>
                                    </p:anim>
                                    <p:anim calcmode="lin" valueType="num">
                                      <p:cBhvr>
                                        <p:cTn id="72" dur="7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73" dur="7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74" dur="700" tmFilter="0,0; .5, 1; 1, 1"/>
                                        <p:tgtEl>
                                          <p:spTgt spid="32"/>
                                        </p:tgtEl>
                                      </p:cBhvr>
                                    </p:animEffect>
                                  </p:childTnLst>
                                </p:cTn>
                              </p:par>
                            </p:childTnLst>
                          </p:cTn>
                        </p:par>
                        <p:par>
                          <p:cTn id="75" fill="hold">
                            <p:stCondLst>
                              <p:cond delay="2470"/>
                            </p:stCondLst>
                            <p:childTnLst>
                              <p:par>
                                <p:cTn id="76" presetID="22" presetClass="entr" presetSubtype="8"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wipe(left)">
                                      <p:cBhvr>
                                        <p:cTn id="78" dur="500"/>
                                        <p:tgtEl>
                                          <p:spTgt spid="43"/>
                                        </p:tgtEl>
                                      </p:cBhvr>
                                    </p:animEffect>
                                  </p:childTnLst>
                                </p:cTn>
                              </p:par>
                            </p:childTnLst>
                          </p:cTn>
                        </p:par>
                        <p:par>
                          <p:cTn id="79" fill="hold">
                            <p:stCondLst>
                              <p:cond delay="2970"/>
                            </p:stCondLst>
                            <p:childTnLst>
                              <p:par>
                                <p:cTn id="80" presetID="22" presetClass="entr" presetSubtype="8" fill="hold" grpId="0" nodeType="after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wipe(left)">
                                      <p:cBhvr>
                                        <p:cTn id="8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32" grpId="0"/>
      <p:bldP spid="43"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2"/>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Freeform 13"/>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0"/>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矩形 37"/>
          <p:cNvSpPr/>
          <p:nvPr/>
        </p:nvSpPr>
        <p:spPr>
          <a:xfrm>
            <a:off x="486704" y="1653245"/>
            <a:ext cx="69762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问题背景</a:t>
            </a:r>
          </a:p>
        </p:txBody>
      </p:sp>
      <p:sp>
        <p:nvSpPr>
          <p:cNvPr id="47" name="矩形 46"/>
          <p:cNvSpPr/>
          <p:nvPr/>
        </p:nvSpPr>
        <p:spPr>
          <a:xfrm>
            <a:off x="1475656" y="698748"/>
            <a:ext cx="1225490" cy="237178"/>
          </a:xfrm>
          <a:prstGeom prst="rect">
            <a:avLst/>
          </a:prstGeom>
          <a:noFill/>
          <a:ln w="6350" cap="flat">
            <a:solidFill>
              <a:srgbClr val="37B0E8"/>
            </a:solidFill>
            <a:prstDash val="solid"/>
            <a:miter lim="800000"/>
          </a:ln>
        </p:spPr>
        <p:txBody>
          <a:bodyPr vert="horz" wrap="square" lIns="91440" tIns="45720" rIns="91440" bIns="45720" numCol="1" anchor="ctr" anchorCtr="0" compatLnSpc="1"/>
          <a:lstStyle/>
          <a:p>
            <a:pPr lvl="0" algn="ctr"/>
            <a:r>
              <a:rPr lang="zh-CN" altLang="en-US" sz="1200" dirty="0">
                <a:ln w="6350">
                  <a:noFill/>
                </a:ln>
                <a:solidFill>
                  <a:srgbClr val="37B0E8"/>
                </a:solidFill>
                <a:latin typeface="Impact" pitchFamily="34" charset="0"/>
                <a:ea typeface="微软雅黑" pitchFamily="34" charset="-122"/>
              </a:rPr>
              <a:t>研究课题背景</a:t>
            </a:r>
            <a:endParaRPr lang="en-US" altLang="zh-CN" sz="1200" dirty="0">
              <a:ln w="6350">
                <a:noFill/>
              </a:ln>
              <a:solidFill>
                <a:srgbClr val="37B0E8"/>
              </a:solidFill>
              <a:latin typeface="Impact" pitchFamily="34" charset="0"/>
              <a:ea typeface="微软雅黑" pitchFamily="34" charset="-122"/>
            </a:endParaRPr>
          </a:p>
        </p:txBody>
      </p:sp>
      <p:sp>
        <p:nvSpPr>
          <p:cNvPr id="48" name="矩形 47"/>
          <p:cNvSpPr/>
          <p:nvPr/>
        </p:nvSpPr>
        <p:spPr>
          <a:xfrm>
            <a:off x="5867400" y="242991"/>
            <a:ext cx="2665040" cy="323165"/>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选题背景</a:t>
            </a:r>
          </a:p>
        </p:txBody>
      </p:sp>
      <p:sp>
        <p:nvSpPr>
          <p:cNvPr id="27" name="矩形 26"/>
          <p:cNvSpPr/>
          <p:nvPr/>
        </p:nvSpPr>
        <p:spPr>
          <a:xfrm>
            <a:off x="486707"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
        <p:nvSpPr>
          <p:cNvPr id="28" name="矩形 27"/>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29" name="矩形 28"/>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pic>
        <p:nvPicPr>
          <p:cNvPr id="4" name="图片 3">
            <a:extLst>
              <a:ext uri="{FF2B5EF4-FFF2-40B4-BE49-F238E27FC236}">
                <a16:creationId xmlns:a16="http://schemas.microsoft.com/office/drawing/2014/main" id="{2EE59AD7-BD04-6AA8-64B3-017E3F703F06}"/>
              </a:ext>
            </a:extLst>
          </p:cNvPr>
          <p:cNvPicPr>
            <a:picLocks noChangeAspect="1"/>
          </p:cNvPicPr>
          <p:nvPr/>
        </p:nvPicPr>
        <p:blipFill>
          <a:blip r:embed="rId2"/>
          <a:stretch>
            <a:fillRect/>
          </a:stretch>
        </p:blipFill>
        <p:spPr>
          <a:xfrm>
            <a:off x="4377748" y="595418"/>
            <a:ext cx="4519151" cy="2407308"/>
          </a:xfrm>
          <a:prstGeom prst="rect">
            <a:avLst/>
          </a:prstGeom>
        </p:spPr>
      </p:pic>
      <p:pic>
        <p:nvPicPr>
          <p:cNvPr id="6" name="图片 5">
            <a:extLst>
              <a:ext uri="{FF2B5EF4-FFF2-40B4-BE49-F238E27FC236}">
                <a16:creationId xmlns:a16="http://schemas.microsoft.com/office/drawing/2014/main" id="{E46741C1-F3A8-E359-0379-836CF21B0D7B}"/>
              </a:ext>
            </a:extLst>
          </p:cNvPr>
          <p:cNvPicPr>
            <a:picLocks noChangeAspect="1"/>
          </p:cNvPicPr>
          <p:nvPr/>
        </p:nvPicPr>
        <p:blipFill>
          <a:blip r:embed="rId3"/>
          <a:stretch>
            <a:fillRect/>
          </a:stretch>
        </p:blipFill>
        <p:spPr>
          <a:xfrm>
            <a:off x="4414395" y="2946479"/>
            <a:ext cx="4358805" cy="2046595"/>
          </a:xfrm>
          <a:prstGeom prst="rect">
            <a:avLst/>
          </a:prstGeom>
        </p:spPr>
      </p:pic>
      <p:sp>
        <p:nvSpPr>
          <p:cNvPr id="7" name="文本框 6">
            <a:extLst>
              <a:ext uri="{FF2B5EF4-FFF2-40B4-BE49-F238E27FC236}">
                <a16:creationId xmlns:a16="http://schemas.microsoft.com/office/drawing/2014/main" id="{4AD9B271-06F6-8CEA-BA69-C3864508F7E7}"/>
              </a:ext>
            </a:extLst>
          </p:cNvPr>
          <p:cNvSpPr txBox="1"/>
          <p:nvPr/>
        </p:nvSpPr>
        <p:spPr>
          <a:xfrm>
            <a:off x="1391381" y="3420933"/>
            <a:ext cx="2736304" cy="923330"/>
          </a:xfrm>
          <a:prstGeom prst="rect">
            <a:avLst/>
          </a:prstGeom>
          <a:noFill/>
        </p:spPr>
        <p:txBody>
          <a:bodyPr wrap="square" rtlCol="0">
            <a:spAutoFit/>
          </a:bodyPr>
          <a:lstStyle/>
          <a:p>
            <a:r>
              <a:rPr lang="en-US" altLang="zh-CN" dirty="0"/>
              <a:t>2021</a:t>
            </a:r>
            <a:r>
              <a:rPr lang="zh-CN" altLang="en-US" dirty="0"/>
              <a:t>法研杯</a:t>
            </a:r>
            <a:r>
              <a:rPr lang="zh-CN" altLang="en-US" b="0" i="0" dirty="0">
                <a:solidFill>
                  <a:srgbClr val="222222"/>
                </a:solidFill>
                <a:effectLst/>
                <a:latin typeface="Open Sans" panose="020B0606030504020204" pitchFamily="34" charset="0"/>
              </a:rPr>
              <a:t>在最高人民法院和中国中文信息学会的指导下，开始探究</a:t>
            </a:r>
            <a:r>
              <a:rPr lang="en-US" altLang="zh-CN" b="0" i="0" dirty="0">
                <a:solidFill>
                  <a:srgbClr val="222222"/>
                </a:solidFill>
                <a:effectLst/>
                <a:latin typeface="Open Sans" panose="020B0606030504020204" pitchFamily="34" charset="0"/>
              </a:rPr>
              <a:t>AI</a:t>
            </a:r>
            <a:r>
              <a:rPr lang="zh-CN" altLang="en-US" b="0" i="0" dirty="0">
                <a:solidFill>
                  <a:srgbClr val="222222"/>
                </a:solidFill>
                <a:effectLst/>
                <a:latin typeface="Open Sans" panose="020B0606030504020204" pitchFamily="34" charset="0"/>
              </a:rPr>
              <a:t>赋能</a:t>
            </a:r>
            <a:endParaRPr lang="zh-CN" altLang="en-US" dirty="0"/>
          </a:p>
        </p:txBody>
      </p:sp>
      <p:sp>
        <p:nvSpPr>
          <p:cNvPr id="39" name="文本框 38">
            <a:extLst>
              <a:ext uri="{FF2B5EF4-FFF2-40B4-BE49-F238E27FC236}">
                <a16:creationId xmlns:a16="http://schemas.microsoft.com/office/drawing/2014/main" id="{2E3B5703-DA2B-F442-9159-B9DAE640D3E4}"/>
              </a:ext>
            </a:extLst>
          </p:cNvPr>
          <p:cNvSpPr txBox="1"/>
          <p:nvPr/>
        </p:nvSpPr>
        <p:spPr>
          <a:xfrm>
            <a:off x="1678091" y="1519633"/>
            <a:ext cx="2736304" cy="923330"/>
          </a:xfrm>
          <a:prstGeom prst="rect">
            <a:avLst/>
          </a:prstGeom>
          <a:noFill/>
        </p:spPr>
        <p:txBody>
          <a:bodyPr wrap="square" rtlCol="0">
            <a:spAutoFit/>
          </a:bodyPr>
          <a:lstStyle/>
          <a:p>
            <a:r>
              <a:rPr lang="zh-CN" altLang="en-US" dirty="0"/>
              <a:t>计算法学的展示了</a:t>
            </a:r>
            <a:r>
              <a:rPr lang="en-US" altLang="zh-CN" dirty="0"/>
              <a:t>AI</a:t>
            </a:r>
            <a:r>
              <a:rPr lang="zh-CN" altLang="en-US" dirty="0"/>
              <a:t>赋能传统文科专业，辅助人类处理文本语言</a:t>
            </a:r>
          </a:p>
        </p:txBody>
      </p:sp>
    </p:spTree>
    <p:extLst>
      <p:ext uri="{BB962C8B-B14F-4D97-AF65-F5344CB8AC3E}">
        <p14:creationId xmlns:p14="http://schemas.microsoft.com/office/powerpoint/2010/main" val="359501099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4" descr="E:\稻壳模板\ppt\2016.1\创意灯泡毕业论文答辩模板\Fotolia_49502767_Subscription_X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5147" y="1953039"/>
            <a:ext cx="2359676" cy="198688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867400" y="262034"/>
            <a:ext cx="2665040" cy="285078"/>
          </a:xfrm>
          <a:prstGeom prst="rect">
            <a:avLst/>
          </a:prstGeom>
        </p:spPr>
        <p:txBody>
          <a:bodyPr wrap="square" lIns="0" tIns="0" rIns="0" bIns="0" anchor="ctr" anchorCtr="0">
            <a:spAutoFit/>
          </a:bodyPr>
          <a:lstStyle/>
          <a:p>
            <a:pPr algn="r">
              <a:lnSpc>
                <a:spcPct val="150000"/>
              </a:lnSpc>
            </a:pPr>
            <a:r>
              <a:rPr lang="zh-CN" altLang="en-US" sz="1400" b="1" dirty="0">
                <a:solidFill>
                  <a:srgbClr val="354454"/>
                </a:solidFill>
                <a:latin typeface="微软雅黑" pitchFamily="34" charset="-122"/>
                <a:ea typeface="微软雅黑" pitchFamily="34" charset="-122"/>
              </a:rPr>
              <a:t>理论基础与文献综述</a:t>
            </a:r>
          </a:p>
        </p:txBody>
      </p:sp>
      <p:sp>
        <p:nvSpPr>
          <p:cNvPr id="60" name="矩形 59"/>
          <p:cNvSpPr/>
          <p:nvPr/>
        </p:nvSpPr>
        <p:spPr>
          <a:xfrm>
            <a:off x="3589553" y="1130796"/>
            <a:ext cx="1493024" cy="310871"/>
          </a:xfrm>
          <a:prstGeom prst="rect">
            <a:avLst/>
          </a:prstGeom>
          <a:noFill/>
          <a:ln w="6350" cap="flat">
            <a:solidFill>
              <a:srgbClr val="37B0E8"/>
            </a:solidFill>
            <a:prstDash val="solid"/>
            <a:miter lim="800000"/>
          </a:ln>
        </p:spPr>
        <p:txBody>
          <a:bodyPr vert="horz" wrap="square" lIns="91440" tIns="45720" rIns="91440" bIns="45720" numCol="1" anchor="ctr" anchorCtr="0" compatLnSpc="1"/>
          <a:lstStyle/>
          <a:p>
            <a:pPr algn="ctr"/>
            <a:r>
              <a:rPr lang="zh-CN" altLang="en-US" sz="1200" dirty="0">
                <a:ln w="6350">
                  <a:noFill/>
                </a:ln>
                <a:solidFill>
                  <a:srgbClr val="37B0E8"/>
                </a:solidFill>
                <a:latin typeface="Impact" pitchFamily="34" charset="0"/>
                <a:ea typeface="微软雅黑" pitchFamily="34" charset="-122"/>
              </a:rPr>
              <a:t>参考文献</a:t>
            </a:r>
          </a:p>
        </p:txBody>
      </p:sp>
      <p:pic>
        <p:nvPicPr>
          <p:cNvPr id="4" name="图片 3">
            <a:extLst>
              <a:ext uri="{FF2B5EF4-FFF2-40B4-BE49-F238E27FC236}">
                <a16:creationId xmlns:a16="http://schemas.microsoft.com/office/drawing/2014/main" id="{8E4E2CCB-9B03-979A-F048-CDEBDDB63EE8}"/>
              </a:ext>
            </a:extLst>
          </p:cNvPr>
          <p:cNvPicPr>
            <a:picLocks noChangeAspect="1"/>
          </p:cNvPicPr>
          <p:nvPr/>
        </p:nvPicPr>
        <p:blipFill>
          <a:blip r:embed="rId4"/>
          <a:stretch>
            <a:fillRect/>
          </a:stretch>
        </p:blipFill>
        <p:spPr>
          <a:xfrm>
            <a:off x="3582452" y="1615124"/>
            <a:ext cx="4974531" cy="2689120"/>
          </a:xfrm>
          <a:prstGeom prst="rect">
            <a:avLst/>
          </a:prstGeom>
        </p:spPr>
      </p:pic>
      <p:cxnSp>
        <p:nvCxnSpPr>
          <p:cNvPr id="54" name="直接连接符 53">
            <a:extLst>
              <a:ext uri="{FF2B5EF4-FFF2-40B4-BE49-F238E27FC236}">
                <a16:creationId xmlns:a16="http://schemas.microsoft.com/office/drawing/2014/main" id="{93DA6090-73F1-CB98-FC5F-C5ED454C46D4}"/>
              </a:ext>
            </a:extLst>
          </p:cNvPr>
          <p:cNvCxnSpPr/>
          <p:nvPr/>
        </p:nvCxnSpPr>
        <p:spPr>
          <a:xfrm flipH="1">
            <a:off x="0" y="23683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FB987CB-73CF-7DE5-B10A-AF0880015A9B}"/>
              </a:ext>
            </a:extLst>
          </p:cNvPr>
          <p:cNvCxnSpPr/>
          <p:nvPr/>
        </p:nvCxnSpPr>
        <p:spPr>
          <a:xfrm flipH="1">
            <a:off x="0" y="197786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6B34822-85FE-AABE-6EDB-AA86FDC03F2A}"/>
              </a:ext>
            </a:extLst>
          </p:cNvPr>
          <p:cNvCxnSpPr/>
          <p:nvPr/>
        </p:nvCxnSpPr>
        <p:spPr>
          <a:xfrm flipH="1">
            <a:off x="0" y="2762089"/>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D2BA7D23-4F78-907B-5B57-E2D9371C8157}"/>
              </a:ext>
            </a:extLst>
          </p:cNvPr>
          <p:cNvCxnSpPr/>
          <p:nvPr/>
        </p:nvCxnSpPr>
        <p:spPr>
          <a:xfrm flipH="1">
            <a:off x="0" y="3152614"/>
            <a:ext cx="390525"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E96110F-A943-09EC-01EC-047892D4BA91}"/>
              </a:ext>
            </a:extLst>
          </p:cNvPr>
          <p:cNvSpPr/>
          <p:nvPr/>
        </p:nvSpPr>
        <p:spPr>
          <a:xfrm>
            <a:off x="-1" y="158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11">
            <a:extLst>
              <a:ext uri="{FF2B5EF4-FFF2-40B4-BE49-F238E27FC236}">
                <a16:creationId xmlns:a16="http://schemas.microsoft.com/office/drawing/2014/main" id="{6E8ED6F1-A305-64F0-DE33-60903A7BB1BB}"/>
              </a:ext>
            </a:extLst>
          </p:cNvPr>
          <p:cNvSpPr>
            <a:spLocks noEditPoints="1"/>
          </p:cNvSpPr>
          <p:nvPr/>
        </p:nvSpPr>
        <p:spPr bwMode="auto">
          <a:xfrm>
            <a:off x="124293" y="2864285"/>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2" name="Freeform 12">
            <a:extLst>
              <a:ext uri="{FF2B5EF4-FFF2-40B4-BE49-F238E27FC236}">
                <a16:creationId xmlns:a16="http://schemas.microsoft.com/office/drawing/2014/main" id="{59237781-5BFC-D53A-8040-A0885D64D047}"/>
              </a:ext>
            </a:extLst>
          </p:cNvPr>
          <p:cNvSpPr>
            <a:spLocks noEditPoints="1"/>
          </p:cNvSpPr>
          <p:nvPr/>
        </p:nvSpPr>
        <p:spPr bwMode="auto">
          <a:xfrm>
            <a:off x="134107" y="2472073"/>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3" name="Freeform 13">
            <a:extLst>
              <a:ext uri="{FF2B5EF4-FFF2-40B4-BE49-F238E27FC236}">
                <a16:creationId xmlns:a16="http://schemas.microsoft.com/office/drawing/2014/main" id="{004B12D8-78E9-4C27-B906-BBEFE739B9A9}"/>
              </a:ext>
            </a:extLst>
          </p:cNvPr>
          <p:cNvSpPr>
            <a:spLocks noEditPoints="1"/>
          </p:cNvSpPr>
          <p:nvPr/>
        </p:nvSpPr>
        <p:spPr bwMode="auto">
          <a:xfrm>
            <a:off x="93026" y="1695727"/>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4" name="Freeform 10">
            <a:extLst>
              <a:ext uri="{FF2B5EF4-FFF2-40B4-BE49-F238E27FC236}">
                <a16:creationId xmlns:a16="http://schemas.microsoft.com/office/drawing/2014/main" id="{7A3A0DD4-FF5A-0CE7-9D1A-C31444847161}"/>
              </a:ext>
            </a:extLst>
          </p:cNvPr>
          <p:cNvSpPr>
            <a:spLocks noEditPoints="1"/>
          </p:cNvSpPr>
          <p:nvPr/>
        </p:nvSpPr>
        <p:spPr bwMode="auto">
          <a:xfrm>
            <a:off x="107850" y="209178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65" name="矩形 64">
            <a:extLst>
              <a:ext uri="{FF2B5EF4-FFF2-40B4-BE49-F238E27FC236}">
                <a16:creationId xmlns:a16="http://schemas.microsoft.com/office/drawing/2014/main" id="{0139E138-C328-E1F5-8AEA-9BEE1F15D044}"/>
              </a:ext>
            </a:extLst>
          </p:cNvPr>
          <p:cNvSpPr/>
          <p:nvPr/>
        </p:nvSpPr>
        <p:spPr>
          <a:xfrm>
            <a:off x="486704" y="1653245"/>
            <a:ext cx="697628" cy="246221"/>
          </a:xfrm>
          <a:prstGeom prst="rect">
            <a:avLst/>
          </a:prstGeom>
        </p:spPr>
        <p:txBody>
          <a:bodyPr wrap="none">
            <a:spAutoFit/>
          </a:bodyPr>
          <a:lstStyle/>
          <a:p>
            <a:pPr algn="ctr"/>
            <a:r>
              <a:rPr lang="zh-CN" altLang="en-US" sz="1000" dirty="0">
                <a:ln w="6350">
                  <a:noFill/>
                </a:ln>
                <a:solidFill>
                  <a:schemeClr val="bg1"/>
                </a:solidFill>
                <a:latin typeface="Impact" pitchFamily="34" charset="0"/>
                <a:ea typeface="微软雅黑" pitchFamily="34" charset="-122"/>
              </a:rPr>
              <a:t>问题背景</a:t>
            </a:r>
          </a:p>
        </p:txBody>
      </p:sp>
      <p:sp>
        <p:nvSpPr>
          <p:cNvPr id="66" name="矩形 65">
            <a:extLst>
              <a:ext uri="{FF2B5EF4-FFF2-40B4-BE49-F238E27FC236}">
                <a16:creationId xmlns:a16="http://schemas.microsoft.com/office/drawing/2014/main" id="{58A01EBF-43E9-F5C5-F829-D2237EC0F442}"/>
              </a:ext>
            </a:extLst>
          </p:cNvPr>
          <p:cNvSpPr/>
          <p:nvPr/>
        </p:nvSpPr>
        <p:spPr>
          <a:xfrm>
            <a:off x="486707" y="2036065"/>
            <a:ext cx="697627"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项目展示</a:t>
            </a:r>
          </a:p>
        </p:txBody>
      </p:sp>
      <p:sp>
        <p:nvSpPr>
          <p:cNvPr id="67" name="矩形 66">
            <a:extLst>
              <a:ext uri="{FF2B5EF4-FFF2-40B4-BE49-F238E27FC236}">
                <a16:creationId xmlns:a16="http://schemas.microsoft.com/office/drawing/2014/main" id="{0AAC032F-0D39-AB7F-345D-E2BF41ACA53F}"/>
              </a:ext>
            </a:extLst>
          </p:cNvPr>
          <p:cNvSpPr/>
          <p:nvPr/>
        </p:nvSpPr>
        <p:spPr>
          <a:xfrm>
            <a:off x="422586" y="2823369"/>
            <a:ext cx="825868"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改进与思考</a:t>
            </a:r>
          </a:p>
        </p:txBody>
      </p:sp>
      <p:sp>
        <p:nvSpPr>
          <p:cNvPr id="70" name="矩形 69">
            <a:extLst>
              <a:ext uri="{FF2B5EF4-FFF2-40B4-BE49-F238E27FC236}">
                <a16:creationId xmlns:a16="http://schemas.microsoft.com/office/drawing/2014/main" id="{7F05CA76-5EDA-26AF-918A-93BB49F89CD4}"/>
              </a:ext>
            </a:extLst>
          </p:cNvPr>
          <p:cNvSpPr/>
          <p:nvPr/>
        </p:nvSpPr>
        <p:spPr>
          <a:xfrm>
            <a:off x="297553" y="2432846"/>
            <a:ext cx="1075936" cy="246221"/>
          </a:xfrm>
          <a:prstGeom prst="rect">
            <a:avLst/>
          </a:prstGeom>
        </p:spPr>
        <p:txBody>
          <a:bodyPr wrap="none">
            <a:spAutoFit/>
          </a:bodyPr>
          <a:lstStyle/>
          <a:p>
            <a:pPr algn="ctr"/>
            <a:r>
              <a:rPr lang="zh-CN" altLang="en-US" sz="1000" dirty="0">
                <a:ln w="6350">
                  <a:noFill/>
                </a:ln>
                <a:solidFill>
                  <a:srgbClr val="586B7F"/>
                </a:solidFill>
                <a:latin typeface="Impact" pitchFamily="34" charset="0"/>
                <a:ea typeface="微软雅黑" pitchFamily="34" charset="-122"/>
              </a:rPr>
              <a:t>算法设计与分析</a:t>
            </a:r>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14:presetBounceEnd="60000">
                                      <p:stCondLst>
                                        <p:cond delay="500"/>
                                      </p:stCondLst>
                                      <p:childTnLst>
                                        <p:set>
                                          <p:cBhvr>
                                            <p:cTn id="11" dur="1" fill="hold">
                                              <p:stCondLst>
                                                <p:cond delay="0"/>
                                              </p:stCondLst>
                                            </p:cTn>
                                            <p:tgtEl>
                                              <p:spTgt spid="59"/>
                                            </p:tgtEl>
                                            <p:attrNameLst>
                                              <p:attrName>style.visibility</p:attrName>
                                            </p:attrNameLst>
                                          </p:cBhvr>
                                          <p:to>
                                            <p:strVal val="visible"/>
                                          </p:to>
                                        </p:set>
                                        <p:anim calcmode="lin" valueType="num" p14:bounceEnd="60000">
                                          <p:cBhvr additive="base">
                                            <p:cTn id="12" dur="500" fill="hold"/>
                                            <p:tgtEl>
                                              <p:spTgt spid="59"/>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anim calcmode="lin" valueType="num">
                                          <p:cBhvr>
                                            <p:cTn id="8" dur="500" fill="hold"/>
                                            <p:tgtEl>
                                              <p:spTgt spid="60"/>
                                            </p:tgtEl>
                                            <p:attrNameLst>
                                              <p:attrName>ppt_x</p:attrName>
                                            </p:attrNameLst>
                                          </p:cBhvr>
                                          <p:tavLst>
                                            <p:tav tm="0">
                                              <p:val>
                                                <p:strVal val="#ppt_x"/>
                                              </p:val>
                                            </p:tav>
                                            <p:tav tm="100000">
                                              <p:val>
                                                <p:strVal val="#ppt_x"/>
                                              </p:val>
                                            </p:tav>
                                          </p:tavLst>
                                        </p:anim>
                                        <p:anim calcmode="lin" valueType="num">
                                          <p:cBhvr>
                                            <p:cTn id="9" dur="500" fill="hold"/>
                                            <p:tgtEl>
                                              <p:spTgt spid="60"/>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0-#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600"/>
                                      </p:stCondLst>
                                      <p:childTnLst>
                                        <p:set>
                                          <p:cBhvr>
                                            <p:cTn id="15" dur="1" fill="hold">
                                              <p:stCondLst>
                                                <p:cond delay="0"/>
                                              </p:stCondLst>
                                            </p:cTn>
                                            <p:tgtEl>
                                              <p:spTgt spid="58"/>
                                            </p:tgtEl>
                                            <p:attrNameLst>
                                              <p:attrName>style.visibility</p:attrName>
                                            </p:attrNameLst>
                                          </p:cBhvr>
                                          <p:to>
                                            <p:strVal val="visible"/>
                                          </p:to>
                                        </p:set>
                                        <p:anim calcmode="lin" valueType="num">
                                          <p:cBhvr additive="base">
                                            <p:cTn id="16" dur="500" fill="hold"/>
                                            <p:tgtEl>
                                              <p:spTgt spid="58"/>
                                            </p:tgtEl>
                                            <p:attrNameLst>
                                              <p:attrName>ppt_x</p:attrName>
                                            </p:attrNameLst>
                                          </p:cBhvr>
                                          <p:tavLst>
                                            <p:tav tm="0">
                                              <p:val>
                                                <p:strVal val="1+#ppt_w/2"/>
                                              </p:val>
                                            </p:tav>
                                            <p:tav tm="100000">
                                              <p:val>
                                                <p:strVal val="#ppt_x"/>
                                              </p:val>
                                            </p:tav>
                                          </p:tavLst>
                                        </p:anim>
                                        <p:anim calcmode="lin" valueType="num">
                                          <p:cBhvr additive="base">
                                            <p:cTn id="17"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32757"/>
            <a:ext cx="9144000" cy="1274812"/>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53008" y="1364795"/>
            <a:ext cx="1152128" cy="1152128"/>
          </a:xfrm>
          <a:prstGeom prst="rect">
            <a:avLst/>
          </a:prstGeom>
          <a:solidFill>
            <a:srgbClr val="F0F1F3"/>
          </a:solidFill>
          <a:ln w="6350">
            <a:solidFill>
              <a:srgbClr val="37B0E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56949" y="1468736"/>
            <a:ext cx="944246" cy="944246"/>
          </a:xfrm>
          <a:prstGeom prst="rect">
            <a:avLst/>
          </a:prstGeom>
          <a:solidFill>
            <a:srgbClr val="37B0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4"/>
          <p:cNvSpPr>
            <a:spLocks noChangeArrowheads="1"/>
          </p:cNvSpPr>
          <p:nvPr/>
        </p:nvSpPr>
        <p:spPr bwMode="auto">
          <a:xfrm>
            <a:off x="4570472" y="1357990"/>
            <a:ext cx="2377792" cy="48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Clr>
                <a:srgbClr val="37B0E8"/>
              </a:buClr>
            </a:pPr>
            <a:r>
              <a:rPr lang="en-US" altLang="zh-CN" sz="2400" b="1" dirty="0">
                <a:ln w="6350">
                  <a:noFill/>
                </a:ln>
                <a:solidFill>
                  <a:srgbClr val="37B0E8"/>
                </a:solidFill>
                <a:latin typeface="微软雅黑" pitchFamily="34" charset="-122"/>
                <a:ea typeface="微软雅黑" pitchFamily="34" charset="-122"/>
              </a:rPr>
              <a:t>02 </a:t>
            </a:r>
            <a:r>
              <a:rPr lang="en-US" altLang="zh-CN" sz="2400" dirty="0">
                <a:ln w="6350">
                  <a:noFill/>
                </a:ln>
                <a:solidFill>
                  <a:srgbClr val="37B0E8"/>
                </a:solidFill>
                <a:latin typeface="微软雅黑" pitchFamily="34" charset="-122"/>
                <a:ea typeface="微软雅黑" pitchFamily="34" charset="-122"/>
              </a:rPr>
              <a:t>| </a:t>
            </a:r>
            <a:r>
              <a:rPr lang="zh-CN" altLang="en-US" sz="2400" b="1" dirty="0">
                <a:solidFill>
                  <a:srgbClr val="37B0E8"/>
                </a:solidFill>
                <a:latin typeface="微软雅黑" pitchFamily="34" charset="-122"/>
                <a:ea typeface="微软雅黑" pitchFamily="34" charset="-122"/>
              </a:rPr>
              <a:t>项目展示</a:t>
            </a:r>
            <a:endParaRPr lang="zh-CN" altLang="en-US" sz="2400" b="1" dirty="0">
              <a:ln w="6350">
                <a:noFill/>
              </a:ln>
              <a:solidFill>
                <a:srgbClr val="37B0E8"/>
              </a:solidFill>
              <a:latin typeface="微软雅黑" pitchFamily="34" charset="-122"/>
              <a:ea typeface="微软雅黑" pitchFamily="34" charset="-122"/>
            </a:endParaRPr>
          </a:p>
        </p:txBody>
      </p:sp>
      <p:sp>
        <p:nvSpPr>
          <p:cNvPr id="8" name="Freeform 10"/>
          <p:cNvSpPr>
            <a:spLocks noEditPoints="1"/>
          </p:cNvSpPr>
          <p:nvPr/>
        </p:nvSpPr>
        <p:spPr bwMode="auto">
          <a:xfrm>
            <a:off x="3222314" y="1725460"/>
            <a:ext cx="413516" cy="414594"/>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14:presetBounceEnd="60000">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14:bounceEnd="60000">
                                          <p:cBhvr additive="base">
                                            <p:cTn id="21"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400"/>
                                      </p:stCondLst>
                                      <p:childTnLst>
                                        <p:animScale>
                                          <p:cBhvr>
                                            <p:cTn id="18" dur="150" fill="hold"/>
                                            <p:tgtEl>
                                              <p:spTgt spid="4"/>
                                            </p:tgtEl>
                                          </p:cBhvr>
                                          <p:by x="110000" y="110000"/>
                                        </p:animScale>
                                      </p:childTnLst>
                                    </p:cTn>
                                  </p:par>
                                  <p:par>
                                    <p:cTn id="19" presetID="2" presetClass="entr" presetSubtype="2"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 fill="hold"/>
                                            <p:tgtEl>
                                              <p:spTgt spid="8"/>
                                            </p:tgtEl>
                                            <p:attrNameLst>
                                              <p:attrName>ppt_w</p:attrName>
                                            </p:attrNameLst>
                                          </p:cBhvr>
                                          <p:tavLst>
                                            <p:tav tm="0">
                                              <p:val>
                                                <p:fltVal val="0"/>
                                              </p:val>
                                            </p:tav>
                                            <p:tav tm="100000">
                                              <p:val>
                                                <p:strVal val="#ppt_w"/>
                                              </p:val>
                                            </p:tav>
                                          </p:tavLst>
                                        </p:anim>
                                        <p:anim calcmode="lin" valueType="num">
                                          <p:cBhvr>
                                            <p:cTn id="26" dur="300" fill="hold"/>
                                            <p:tgtEl>
                                              <p:spTgt spid="8"/>
                                            </p:tgtEl>
                                            <p:attrNameLst>
                                              <p:attrName>ppt_h</p:attrName>
                                            </p:attrNameLst>
                                          </p:cBhvr>
                                          <p:tavLst>
                                            <p:tav tm="0">
                                              <p:val>
                                                <p:fltVal val="0"/>
                                              </p:val>
                                            </p:tav>
                                            <p:tav tm="100000">
                                              <p:val>
                                                <p:strVal val="#ppt_h"/>
                                              </p:val>
                                            </p:tav>
                                          </p:tavLst>
                                        </p:anim>
                                        <p:animEffect transition="in" filter="fade">
                                          <p:cBhvr>
                                            <p:cTn id="27" dur="300"/>
                                            <p:tgtEl>
                                              <p:spTgt spid="8"/>
                                            </p:tgtEl>
                                          </p:cBhvr>
                                        </p:animEffect>
                                      </p:childTnLst>
                                    </p:cTn>
                                  </p:par>
                                  <p:par>
                                    <p:cTn id="28" presetID="6" presetClass="emph" presetSubtype="0" autoRev="1" fill="hold" grpId="1" nodeType="withEffect">
                                      <p:stCondLst>
                                        <p:cond delay="500"/>
                                      </p:stCondLst>
                                      <p:childTnLst>
                                        <p:animScale>
                                          <p:cBhvr>
                                            <p:cTn id="29" dur="1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7" grpId="0"/>
          <p:bldP spid="8" grpId="0" animBg="1"/>
          <p:bldP spid="8" grpId="1"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807.白色网页式毕业答辩动态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1644</TotalTime>
  <Words>6580</Words>
  <Application>Microsoft Office PowerPoint</Application>
  <PresentationFormat>自定义</PresentationFormat>
  <Paragraphs>497</Paragraphs>
  <Slides>66</Slides>
  <Notes>4</Notes>
  <HiddenSlides>0</HiddenSlides>
  <MMClips>1</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66</vt:i4>
      </vt:variant>
    </vt:vector>
  </HeadingPairs>
  <TitlesOfParts>
    <vt:vector size="80" baseType="lpstr">
      <vt:lpstr>宋刻本字体</vt:lpstr>
      <vt:lpstr>等线</vt:lpstr>
      <vt:lpstr>Impact</vt:lpstr>
      <vt:lpstr>华文楷体</vt:lpstr>
      <vt:lpstr>Georgia</vt:lpstr>
      <vt:lpstr>Arial</vt:lpstr>
      <vt:lpstr>JetBrains Mono</vt:lpstr>
      <vt:lpstr>Open Sans</vt:lpstr>
      <vt:lpstr>微软雅黑</vt:lpstr>
      <vt:lpstr>Calibri</vt:lpstr>
      <vt:lpstr>华文隶书</vt:lpstr>
      <vt:lpstr>宋体</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keywords/>
  <dc:description/>
  <cp:lastModifiedBy>Hu Junyao</cp:lastModifiedBy>
  <cp:revision>73</cp:revision>
  <dcterms:created xsi:type="dcterms:W3CDTF">2016-02-19T15:24:00Z</dcterms:created>
  <dcterms:modified xsi:type="dcterms:W3CDTF">2022-06-22T07:10:42Z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